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8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52CFF4-19FC-4BCE-A20B-5C92331E1830}" type="datetimeFigureOut">
              <a:rPr lang="en-US" smtClean="0"/>
              <a:t>10/5/2025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CB874-A755-4DAB-A396-D1F9FA5408CC}" type="slidenum">
              <a:rPr lang="en-US" smtClean="0"/>
              <a:t>‹#›</a:t>
            </a:fld>
            <a:endParaRPr lang="en-US"/>
          </a:p>
        </p:txBody>
      </p:sp>
    </p:spTree>
    <p:extLst>
      <p:ext uri="{BB962C8B-B14F-4D97-AF65-F5344CB8AC3E}">
        <p14:creationId xmlns:p14="http://schemas.microsoft.com/office/powerpoint/2010/main" val="261126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38777357483_0_3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g38777357483_0_3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3" name="Google Shape;373;g38777357483_0_3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g38e4d86cf28_0_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35" name="Google Shape;435;g38e4d86cf28_0_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g38e4d86cf28_0_35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2" name="Google Shape;442;g38e4d86cf28_0_35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g384d1565402_1_2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9" name="Google Shape;449;g384d1565402_1_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38e4d86cf28_0_37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56" name="Google Shape;456;g38e4d86cf28_0_37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g38e4d86cf28_0_29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3" name="Google Shape;463;g38e4d86cf28_0_29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4" name="Google Shape;464;g38e4d86cf28_0_29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Google Shape;469;g38e4d86cf28_0_3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0" name="Google Shape;470;g38e4d86cf28_0_3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Google Shape;476;g38e4d86cf28_0_30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7" name="Google Shape;477;g38e4d86cf28_0_30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g38e4d86cf28_0_33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4" name="Google Shape;484;g38e4d86cf28_0_3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Google Shape;490;g38e4d86cf28_0_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1" name="Google Shape;491;g38e4d86cf28_0_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92" name="Google Shape;492;g38e4d86cf28_0_1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g38777357483_0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9" name="Google Shape;379;g38777357483_0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g38777357483_0_33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6" name="Google Shape;386;g38777357483_0_3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g384d1565402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3" name="Google Shape;393;g384d1565402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g384d1565402_1_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0" name="Google Shape;400;g384d1565402_1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g38e4d86cf28_0_38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7" name="Google Shape;407;g38e4d86cf28_0_38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g38e4d86cf28_0_39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4" name="Google Shape;414;g38e4d86cf28_0_39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g384d1565402_1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1" name="Google Shape;421;g384d1565402_1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g38e4d86cf2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8" name="Google Shape;428;g38e4d86cf2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401CA-675A-E1AE-6A2F-4D3A27B6D1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658F536-485F-CEE4-9DAC-ADCD554BBD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488989-7DBC-D381-317D-C62E915F178D}"/>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5" name="Footer Placeholder 4">
            <a:extLst>
              <a:ext uri="{FF2B5EF4-FFF2-40B4-BE49-F238E27FC236}">
                <a16:creationId xmlns:a16="http://schemas.microsoft.com/office/drawing/2014/main" id="{9C9748E1-1E17-0AB5-4464-F5AD0ED80E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04FCF2-D321-A9C6-A12E-C1B4B7F8240B}"/>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817711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C9231-3DBA-1FFD-5BCF-D7D74576B1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6BAC65-2FBD-1602-EE4C-CC3F65FDC2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3D66D5-8018-6731-47E3-9E16F7EC04F3}"/>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5" name="Footer Placeholder 4">
            <a:extLst>
              <a:ext uri="{FF2B5EF4-FFF2-40B4-BE49-F238E27FC236}">
                <a16:creationId xmlns:a16="http://schemas.microsoft.com/office/drawing/2014/main" id="{4DA24DE8-5ADF-0AE7-B1EF-2F3A6D2C2C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D4940A-81AB-9CD3-6120-2B11C5F6A328}"/>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1414138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67D430-EF2C-4BD0-F1F6-EBB99319AD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ABDA7F-1468-553A-FB6B-063F76F02D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2785F-466D-CEA2-BBFE-8C9CF56C7694}"/>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5" name="Footer Placeholder 4">
            <a:extLst>
              <a:ext uri="{FF2B5EF4-FFF2-40B4-BE49-F238E27FC236}">
                <a16:creationId xmlns:a16="http://schemas.microsoft.com/office/drawing/2014/main" id="{3CB31A8E-1B7F-EFCD-37AE-F6D43FA34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DF9066-EAF6-1F06-1548-633E799F2EA0}"/>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4253447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 Black">
  <p:cSld name="Title Slide - Black">
    <p:bg>
      <p:bgPr>
        <a:solidFill>
          <a:schemeClr val="dk1"/>
        </a:solidFill>
        <a:effectLst/>
      </p:bgPr>
    </p:bg>
    <p:spTree>
      <p:nvGrpSpPr>
        <p:cNvPr id="1" name="Shape 16"/>
        <p:cNvGrpSpPr/>
        <p:nvPr/>
      </p:nvGrpSpPr>
      <p:grpSpPr>
        <a:xfrm>
          <a:off x="0" y="0"/>
          <a:ext cx="0" cy="0"/>
          <a:chOff x="0" y="0"/>
          <a:chExt cx="0" cy="0"/>
        </a:xfrm>
      </p:grpSpPr>
      <p:pic>
        <p:nvPicPr>
          <p:cNvPr id="17" name="Google Shape;17;p2" descr="Purdue Logo"/>
          <p:cNvPicPr preferRelativeResize="0"/>
          <p:nvPr/>
        </p:nvPicPr>
        <p:blipFill rotWithShape="1">
          <a:blip r:embed="rId2">
            <a:alphaModFix/>
          </a:blip>
          <a:srcRect/>
          <a:stretch/>
        </p:blipFill>
        <p:spPr>
          <a:xfrm>
            <a:off x="1027077" y="5756157"/>
            <a:ext cx="2709200" cy="484939"/>
          </a:xfrm>
          <a:prstGeom prst="rect">
            <a:avLst/>
          </a:prstGeom>
          <a:noFill/>
          <a:ln>
            <a:noFill/>
          </a:ln>
        </p:spPr>
      </p:pic>
      <p:pic>
        <p:nvPicPr>
          <p:cNvPr id="18" name="Google Shape;18;p2"/>
          <p:cNvPicPr preferRelativeResize="0"/>
          <p:nvPr/>
        </p:nvPicPr>
        <p:blipFill rotWithShape="1">
          <a:blip r:embed="rId3">
            <a:alphaModFix/>
          </a:blip>
          <a:srcRect/>
          <a:stretch/>
        </p:blipFill>
        <p:spPr>
          <a:xfrm>
            <a:off x="9956800" y="0"/>
            <a:ext cx="2235200" cy="6858000"/>
          </a:xfrm>
          <a:prstGeom prst="rect">
            <a:avLst/>
          </a:prstGeom>
          <a:noFill/>
          <a:ln>
            <a:noFill/>
          </a:ln>
        </p:spPr>
      </p:pic>
      <p:sp>
        <p:nvSpPr>
          <p:cNvPr id="19" name="Google Shape;19;p2"/>
          <p:cNvSpPr/>
          <p:nvPr/>
        </p:nvSpPr>
        <p:spPr>
          <a:xfrm>
            <a:off x="9954706" y="-9439"/>
            <a:ext cx="2246721" cy="6867440"/>
          </a:xfrm>
          <a:custGeom>
            <a:avLst/>
            <a:gdLst/>
            <a:ahLst/>
            <a:cxnLst/>
            <a:rect l="l" t="t" r="r" b="b"/>
            <a:pathLst>
              <a:path w="2243566" h="6872149" extrusionOk="0">
                <a:moveTo>
                  <a:pt x="1583717" y="0"/>
                </a:moveTo>
                <a:lnTo>
                  <a:pt x="2243566" y="12"/>
                </a:lnTo>
                <a:lnTo>
                  <a:pt x="2234152" y="6872148"/>
                </a:lnTo>
                <a:lnTo>
                  <a:pt x="0" y="6872149"/>
                </a:lnTo>
                <a:lnTo>
                  <a:pt x="1583717" y="0"/>
                </a:lnTo>
                <a:close/>
              </a:path>
            </a:pathLst>
          </a:custGeom>
          <a:solidFill>
            <a:srgbClr val="CFB99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Libre Franklin"/>
              <a:ea typeface="Libre Franklin"/>
              <a:cs typeface="Libre Franklin"/>
              <a:sym typeface="Libre Franklin"/>
            </a:endParaRPr>
          </a:p>
        </p:txBody>
      </p:sp>
      <p:sp>
        <p:nvSpPr>
          <p:cNvPr id="20" name="Google Shape;20;p2"/>
          <p:cNvSpPr txBox="1">
            <a:spLocks noGrp="1"/>
          </p:cNvSpPr>
          <p:nvPr>
            <p:ph type="title"/>
          </p:nvPr>
        </p:nvSpPr>
        <p:spPr>
          <a:xfrm>
            <a:off x="1023257" y="2005070"/>
            <a:ext cx="7763458" cy="592834"/>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5400"/>
              <a:buFont typeface="Arial"/>
              <a:buNone/>
              <a:defRPr sz="54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
          <p:cNvSpPr txBox="1">
            <a:spLocks noGrp="1"/>
          </p:cNvSpPr>
          <p:nvPr>
            <p:ph type="body" idx="1"/>
          </p:nvPr>
        </p:nvSpPr>
        <p:spPr>
          <a:xfrm>
            <a:off x="1023257" y="2629338"/>
            <a:ext cx="7763458" cy="44926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2"/>
              </a:buClr>
              <a:buSzPts val="2400"/>
              <a:buFont typeface="Arial"/>
              <a:buNone/>
              <a:defRPr sz="2400" b="1" i="0">
                <a:solidFill>
                  <a:schemeClr val="lt2"/>
                </a:solidFill>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Font typeface="Arial"/>
              <a:buNone/>
              <a:defRPr/>
            </a:lvl2pPr>
            <a:lvl3pPr marL="1371600" lvl="2" indent="-228600" algn="l">
              <a:lnSpc>
                <a:spcPct val="90000"/>
              </a:lnSpc>
              <a:spcBef>
                <a:spcPts val="500"/>
              </a:spcBef>
              <a:spcAft>
                <a:spcPts val="0"/>
              </a:spcAft>
              <a:buClr>
                <a:schemeClr val="dk1"/>
              </a:buClr>
              <a:buSzPts val="1600"/>
              <a:buFont typeface="Arial"/>
              <a:buNone/>
              <a:defRPr/>
            </a:lvl3pPr>
            <a:lvl4pPr marL="1828800" lvl="3" indent="-228600" algn="l">
              <a:lnSpc>
                <a:spcPct val="90000"/>
              </a:lnSpc>
              <a:spcBef>
                <a:spcPts val="500"/>
              </a:spcBef>
              <a:spcAft>
                <a:spcPts val="0"/>
              </a:spcAft>
              <a:buClr>
                <a:schemeClr val="dk1"/>
              </a:buClr>
              <a:buSzPts val="1500"/>
              <a:buFont typeface="Arial"/>
              <a:buNone/>
              <a:defRPr/>
            </a:lvl4pPr>
            <a:lvl5pPr marL="2286000" lvl="4" indent="-228600" algn="l">
              <a:lnSpc>
                <a:spcPct val="90000"/>
              </a:lnSpc>
              <a:spcBef>
                <a:spcPts val="500"/>
              </a:spcBef>
              <a:spcAft>
                <a:spcPts val="0"/>
              </a:spcAft>
              <a:buClr>
                <a:schemeClr val="dk1"/>
              </a:buClr>
              <a:buSzPts val="1400"/>
              <a:buFont typeface="Arial"/>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2"/>
          <p:cNvSpPr txBox="1">
            <a:spLocks noGrp="1"/>
          </p:cNvSpPr>
          <p:nvPr>
            <p:ph type="body" idx="2"/>
          </p:nvPr>
        </p:nvSpPr>
        <p:spPr>
          <a:xfrm>
            <a:off x="1023257" y="3107129"/>
            <a:ext cx="7763458" cy="4492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2"/>
              </a:buClr>
              <a:buSzPts val="1600"/>
              <a:buFont typeface="Arial"/>
              <a:buNone/>
              <a:defRPr sz="1600">
                <a:solidFill>
                  <a:schemeClr val="lt2"/>
                </a:solidFill>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Font typeface="Arial"/>
              <a:buNone/>
              <a:defRPr/>
            </a:lvl2pPr>
            <a:lvl3pPr marL="1371600" lvl="2" indent="-228600" algn="l">
              <a:lnSpc>
                <a:spcPct val="90000"/>
              </a:lnSpc>
              <a:spcBef>
                <a:spcPts val="500"/>
              </a:spcBef>
              <a:spcAft>
                <a:spcPts val="0"/>
              </a:spcAft>
              <a:buClr>
                <a:schemeClr val="dk1"/>
              </a:buClr>
              <a:buSzPts val="1600"/>
              <a:buFont typeface="Arial"/>
              <a:buNone/>
              <a:defRPr/>
            </a:lvl3pPr>
            <a:lvl4pPr marL="1828800" lvl="3" indent="-228600" algn="l">
              <a:lnSpc>
                <a:spcPct val="90000"/>
              </a:lnSpc>
              <a:spcBef>
                <a:spcPts val="500"/>
              </a:spcBef>
              <a:spcAft>
                <a:spcPts val="0"/>
              </a:spcAft>
              <a:buClr>
                <a:schemeClr val="dk1"/>
              </a:buClr>
              <a:buSzPts val="1500"/>
              <a:buFont typeface="Arial"/>
              <a:buNone/>
              <a:defRPr/>
            </a:lvl4pPr>
            <a:lvl5pPr marL="2286000" lvl="4" indent="-228600" algn="l">
              <a:lnSpc>
                <a:spcPct val="90000"/>
              </a:lnSpc>
              <a:spcBef>
                <a:spcPts val="500"/>
              </a:spcBef>
              <a:spcAft>
                <a:spcPts val="0"/>
              </a:spcAft>
              <a:buClr>
                <a:schemeClr val="dk1"/>
              </a:buClr>
              <a:buSzPts val="1400"/>
              <a:buFont typeface="Arial"/>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2"/>
          <p:cNvSpPr txBox="1">
            <a:spLocks noGrp="1"/>
          </p:cNvSpPr>
          <p:nvPr>
            <p:ph type="sldNum" idx="12"/>
          </p:nvPr>
        </p:nvSpPr>
        <p:spPr>
          <a:xfrm>
            <a:off x="10634663" y="6290433"/>
            <a:ext cx="11001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816131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py with Photos">
  <p:cSld name="Copy with Photos">
    <p:spTree>
      <p:nvGrpSpPr>
        <p:cNvPr id="1" name="Shape 24"/>
        <p:cNvGrpSpPr/>
        <p:nvPr/>
      </p:nvGrpSpPr>
      <p:grpSpPr>
        <a:xfrm>
          <a:off x="0" y="0"/>
          <a:ext cx="0" cy="0"/>
          <a:chOff x="0" y="0"/>
          <a:chExt cx="0" cy="0"/>
        </a:xfrm>
      </p:grpSpPr>
      <p:sp>
        <p:nvSpPr>
          <p:cNvPr id="25" name="Google Shape;25;p3"/>
          <p:cNvSpPr>
            <a:spLocks noGrp="1"/>
          </p:cNvSpPr>
          <p:nvPr>
            <p:ph type="pic" idx="2"/>
          </p:nvPr>
        </p:nvSpPr>
        <p:spPr>
          <a:xfrm>
            <a:off x="468086" y="1543323"/>
            <a:ext cx="5862679" cy="2055591"/>
          </a:xfrm>
          <a:prstGeom prst="rect">
            <a:avLst/>
          </a:prstGeom>
          <a:noFill/>
          <a:ln>
            <a:noFill/>
          </a:ln>
        </p:spPr>
        <p:txBody>
          <a:bodyPr/>
          <a:lstStyle/>
          <a:p>
            <a:endParaRPr lang="en-US"/>
          </a:p>
        </p:txBody>
      </p:sp>
      <p:sp>
        <p:nvSpPr>
          <p:cNvPr id="26" name="Google Shape;26;p3"/>
          <p:cNvSpPr txBox="1">
            <a:spLocks noGrp="1"/>
          </p:cNvSpPr>
          <p:nvPr>
            <p:ph type="body" idx="1"/>
          </p:nvPr>
        </p:nvSpPr>
        <p:spPr>
          <a:xfrm>
            <a:off x="6615759" y="1543322"/>
            <a:ext cx="5129927" cy="430757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27" name="Google Shape;27;p3" descr="Purdue Logo"/>
          <p:cNvPicPr preferRelativeResize="0"/>
          <p:nvPr/>
        </p:nvPicPr>
        <p:blipFill rotWithShape="1">
          <a:blip r:embed="rId2">
            <a:alphaModFix/>
          </a:blip>
          <a:srcRect/>
          <a:stretch/>
        </p:blipFill>
        <p:spPr>
          <a:xfrm>
            <a:off x="446314" y="6227781"/>
            <a:ext cx="1803190" cy="322767"/>
          </a:xfrm>
          <a:prstGeom prst="rect">
            <a:avLst/>
          </a:prstGeom>
          <a:noFill/>
          <a:ln>
            <a:noFill/>
          </a:ln>
        </p:spPr>
      </p:pic>
      <p:sp>
        <p:nvSpPr>
          <p:cNvPr id="28" name="Google Shape;28;p3"/>
          <p:cNvSpPr txBox="1">
            <a:spLocks noGrp="1"/>
          </p:cNvSpPr>
          <p:nvPr>
            <p:ph type="title"/>
          </p:nvPr>
        </p:nvSpPr>
        <p:spPr>
          <a:xfrm>
            <a:off x="468086" y="385004"/>
            <a:ext cx="11266714" cy="58903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3"/>
          <p:cNvSpPr>
            <a:spLocks noGrp="1"/>
          </p:cNvSpPr>
          <p:nvPr>
            <p:ph type="pic" idx="3"/>
          </p:nvPr>
        </p:nvSpPr>
        <p:spPr>
          <a:xfrm>
            <a:off x="3486577" y="3795304"/>
            <a:ext cx="2844188" cy="2055591"/>
          </a:xfrm>
          <a:prstGeom prst="rect">
            <a:avLst/>
          </a:prstGeom>
          <a:noFill/>
          <a:ln>
            <a:noFill/>
          </a:ln>
        </p:spPr>
        <p:txBody>
          <a:bodyPr/>
          <a:lstStyle/>
          <a:p>
            <a:endParaRPr lang="en-US"/>
          </a:p>
        </p:txBody>
      </p:sp>
      <p:sp>
        <p:nvSpPr>
          <p:cNvPr id="30" name="Google Shape;30;p3"/>
          <p:cNvSpPr>
            <a:spLocks noGrp="1"/>
          </p:cNvSpPr>
          <p:nvPr>
            <p:ph type="pic" idx="4"/>
          </p:nvPr>
        </p:nvSpPr>
        <p:spPr>
          <a:xfrm>
            <a:off x="468086" y="3795304"/>
            <a:ext cx="2844188" cy="2055592"/>
          </a:xfrm>
          <a:prstGeom prst="rect">
            <a:avLst/>
          </a:prstGeom>
          <a:noFill/>
          <a:ln>
            <a:noFill/>
          </a:ln>
        </p:spPr>
        <p:txBody>
          <a:bodyPr/>
          <a:lstStyle/>
          <a:p>
            <a:endParaRPr lang="en-US"/>
          </a:p>
        </p:txBody>
      </p:sp>
      <p:sp>
        <p:nvSpPr>
          <p:cNvPr id="31" name="Google Shape;31;p3"/>
          <p:cNvSpPr txBox="1">
            <a:spLocks noGrp="1"/>
          </p:cNvSpPr>
          <p:nvPr>
            <p:ph type="body" idx="5"/>
          </p:nvPr>
        </p:nvSpPr>
        <p:spPr>
          <a:xfrm>
            <a:off x="457200" y="954291"/>
            <a:ext cx="11277600" cy="36576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A5A5A5"/>
              </a:buClr>
              <a:buSzPts val="2200"/>
              <a:buNone/>
              <a:defRPr sz="2200" b="1" i="0">
                <a:solidFill>
                  <a:srgbClr val="A5A5A5"/>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3"/>
          <p:cNvSpPr txBox="1">
            <a:spLocks noGrp="1"/>
          </p:cNvSpPr>
          <p:nvPr>
            <p:ph type="sldNum" idx="12"/>
          </p:nvPr>
        </p:nvSpPr>
        <p:spPr>
          <a:xfrm>
            <a:off x="10634663" y="6290433"/>
            <a:ext cx="110013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9429768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C4795-122C-3774-AEDD-3D5F8B23E2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0A0721-95DB-DE17-55D2-F39E0C318A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41F640-B924-C479-5D78-229BCCB6DD12}"/>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5" name="Footer Placeholder 4">
            <a:extLst>
              <a:ext uri="{FF2B5EF4-FFF2-40B4-BE49-F238E27FC236}">
                <a16:creationId xmlns:a16="http://schemas.microsoft.com/office/drawing/2014/main" id="{68D7752A-E9CC-E938-FC94-8B73A9C18B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880C6E-BA34-4B88-0A58-1ABF0704388A}"/>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354371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BD828-DF9E-CD65-706B-ADE51DCC37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8CCB7D-F954-87BA-3972-223723F1CC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7A699D-8443-D601-4685-2A27B2C1F557}"/>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5" name="Footer Placeholder 4">
            <a:extLst>
              <a:ext uri="{FF2B5EF4-FFF2-40B4-BE49-F238E27FC236}">
                <a16:creationId xmlns:a16="http://schemas.microsoft.com/office/drawing/2014/main" id="{1195BB94-6519-05CD-4FF7-A7C9A8D7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E1F6F8-4CF2-0364-6C3A-201EB3501E15}"/>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804851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57C0F-6557-3D22-3427-C81E40BFE4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F3BE08-59EC-8436-6905-F87DABC207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969093-1B7D-B534-9BD6-907667FF0C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7E1E2F-B5CD-8600-DDB3-255E10352AE1}"/>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6" name="Footer Placeholder 5">
            <a:extLst>
              <a:ext uri="{FF2B5EF4-FFF2-40B4-BE49-F238E27FC236}">
                <a16:creationId xmlns:a16="http://schemas.microsoft.com/office/drawing/2014/main" id="{2A1CB4B8-43BA-8949-CC91-9DEBFEF288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1118C4-D83D-30B3-6660-D4A63F92196D}"/>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4029833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B8E70-B722-BB9D-2772-5AA7FEB2FA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7B5A1DD-B23C-42EA-ED16-1D4787F6E3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D89219-7231-1D04-A5B2-3AF2225BE5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3DE91B-D388-2BA7-EC88-31D3C4F8D5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74AA7D-037D-0C3D-1484-F7C0975C98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6558F8-F725-2531-88A0-BC1066A8AA2E}"/>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8" name="Footer Placeholder 7">
            <a:extLst>
              <a:ext uri="{FF2B5EF4-FFF2-40B4-BE49-F238E27FC236}">
                <a16:creationId xmlns:a16="http://schemas.microsoft.com/office/drawing/2014/main" id="{84140EE8-00FA-C809-1761-7FCC1F9E8A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1BF2A0-B7BC-5DDD-2FBA-791787964F8C}"/>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106535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F2CCB-3A51-D930-1A9E-A7E3662812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1209DF-74BA-3930-2884-1B2903D5E6F2}"/>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4" name="Footer Placeholder 3">
            <a:extLst>
              <a:ext uri="{FF2B5EF4-FFF2-40B4-BE49-F238E27FC236}">
                <a16:creationId xmlns:a16="http://schemas.microsoft.com/office/drawing/2014/main" id="{4496839E-7098-E01A-452F-6172C8662E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FE1D63-D0CC-C566-B119-CC2CEDB891AE}"/>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895746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4BAA52-D3C3-E8FF-4EC7-6C856AFB0AD5}"/>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3" name="Footer Placeholder 2">
            <a:extLst>
              <a:ext uri="{FF2B5EF4-FFF2-40B4-BE49-F238E27FC236}">
                <a16:creationId xmlns:a16="http://schemas.microsoft.com/office/drawing/2014/main" id="{8A8F2DA1-B158-264A-1A26-E45982B50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90DF87-392C-CF0F-F1A3-192D1AB0B647}"/>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930838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5BA23-FE90-AA3A-4387-E8CDD29D1C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B2B28E-07FC-176C-5E32-590A0CE52D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3F38DB-6160-0029-EAAF-A538C69341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B172F4-FE1A-CABD-0870-420C2D239D9F}"/>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6" name="Footer Placeholder 5">
            <a:extLst>
              <a:ext uri="{FF2B5EF4-FFF2-40B4-BE49-F238E27FC236}">
                <a16:creationId xmlns:a16="http://schemas.microsoft.com/office/drawing/2014/main" id="{926BBBEF-FF62-5CFB-4141-387A0F3CBF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691176-8BA5-1BB7-5B10-8B7DC12C22FA}"/>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34631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677F1-54E2-C373-A54B-D10386C492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568D7E-DCAA-4892-E9D9-492FA0514D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9722F9-6C86-A5F2-A996-A647D1E2BB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6F3493-26EC-C0B1-EC7C-AD056706B0F0}"/>
              </a:ext>
            </a:extLst>
          </p:cNvPr>
          <p:cNvSpPr>
            <a:spLocks noGrp="1"/>
          </p:cNvSpPr>
          <p:nvPr>
            <p:ph type="dt" sz="half" idx="10"/>
          </p:nvPr>
        </p:nvSpPr>
        <p:spPr/>
        <p:txBody>
          <a:bodyPr/>
          <a:lstStyle/>
          <a:p>
            <a:fld id="{060DAFA9-DFC5-4C7C-8AD8-583B7C28AC98}" type="datetimeFigureOut">
              <a:rPr lang="en-US" smtClean="0"/>
              <a:t>10/5/2025</a:t>
            </a:fld>
            <a:endParaRPr lang="en-US"/>
          </a:p>
        </p:txBody>
      </p:sp>
      <p:sp>
        <p:nvSpPr>
          <p:cNvPr id="6" name="Footer Placeholder 5">
            <a:extLst>
              <a:ext uri="{FF2B5EF4-FFF2-40B4-BE49-F238E27FC236}">
                <a16:creationId xmlns:a16="http://schemas.microsoft.com/office/drawing/2014/main" id="{403629F1-297A-0BA5-B978-8BE9530747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347624-79D0-2737-0275-48D516F96724}"/>
              </a:ext>
            </a:extLst>
          </p:cNvPr>
          <p:cNvSpPr>
            <a:spLocks noGrp="1"/>
          </p:cNvSpPr>
          <p:nvPr>
            <p:ph type="sldNum" sz="quarter" idx="12"/>
          </p:nvPr>
        </p:nvSpPr>
        <p:spPr/>
        <p:txBody>
          <a:bodyPr/>
          <a:lstStyle/>
          <a:p>
            <a:fld id="{DE04F01D-15EC-40D8-B2FA-15664A1CADB1}" type="slidenum">
              <a:rPr lang="en-US" smtClean="0"/>
              <a:t>‹#›</a:t>
            </a:fld>
            <a:endParaRPr lang="en-US"/>
          </a:p>
        </p:txBody>
      </p:sp>
    </p:spTree>
    <p:extLst>
      <p:ext uri="{BB962C8B-B14F-4D97-AF65-F5344CB8AC3E}">
        <p14:creationId xmlns:p14="http://schemas.microsoft.com/office/powerpoint/2010/main" val="1012576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2162C5-6BC1-F9C2-CCEE-4807E73E8E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B3FAF1-74B8-4B8B-4206-EE7F49A78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BE0F03-224A-AA22-B217-44098DC3DB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60DAFA9-DFC5-4C7C-8AD8-583B7C28AC98}" type="datetimeFigureOut">
              <a:rPr lang="en-US" smtClean="0"/>
              <a:t>10/5/2025</a:t>
            </a:fld>
            <a:endParaRPr lang="en-US"/>
          </a:p>
        </p:txBody>
      </p:sp>
      <p:sp>
        <p:nvSpPr>
          <p:cNvPr id="5" name="Footer Placeholder 4">
            <a:extLst>
              <a:ext uri="{FF2B5EF4-FFF2-40B4-BE49-F238E27FC236}">
                <a16:creationId xmlns:a16="http://schemas.microsoft.com/office/drawing/2014/main" id="{D31A805E-1266-DD4B-C264-B0AB21B6C5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2D5F772-DCC8-D864-1178-63F3421BAD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E04F01D-15EC-40D8-B2FA-15664A1CADB1}" type="slidenum">
              <a:rPr lang="en-US" smtClean="0"/>
              <a:t>‹#›</a:t>
            </a:fld>
            <a:endParaRPr lang="en-US"/>
          </a:p>
        </p:txBody>
      </p:sp>
    </p:spTree>
    <p:extLst>
      <p:ext uri="{BB962C8B-B14F-4D97-AF65-F5344CB8AC3E}">
        <p14:creationId xmlns:p14="http://schemas.microsoft.com/office/powerpoint/2010/main" val="2058086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https://github.com/likenneth/honest_llama"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hyperlink" Target="https://www.google.com/search?q=https://doi.org/10.1145/xxxxxxx.xxxxxx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725F-EA72-1FC9-E8BB-B08A84D4B986}"/>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4AE8600F-1470-A749-BEE5-176C9A7EDFA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11990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p51"/>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Can AI Expand Human Minds</a:t>
            </a:r>
            <a:endParaRPr sz="4300"/>
          </a:p>
        </p:txBody>
      </p:sp>
      <p:sp>
        <p:nvSpPr>
          <p:cNvPr id="431" name="Google Shape;431;p51"/>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
        <p:nvSpPr>
          <p:cNvPr id="432" name="Google Shape;432;p51"/>
          <p:cNvSpPr txBox="1"/>
          <p:nvPr/>
        </p:nvSpPr>
        <p:spPr>
          <a:xfrm>
            <a:off x="1154850" y="1067325"/>
            <a:ext cx="9882300" cy="3528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Classic dual-process model of human decision-making</a:t>
            </a:r>
            <a:r>
              <a:rPr lang="en-US" sz="1800">
                <a:solidFill>
                  <a:schemeClr val="dk1"/>
                </a:solidFill>
              </a:rPr>
              <a:t> (Proposed by Daniel Kahneman, Nobel Prize in Economics)</a:t>
            </a:r>
            <a:endParaRPr sz="1800">
              <a:solidFill>
                <a:schemeClr val="dk1"/>
              </a:solidFil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System 1 (Intuitive)</a:t>
            </a:r>
            <a:endParaRPr sz="1800">
              <a:solidFill>
                <a:schemeClr val="dk1"/>
              </a:solidFill>
            </a:endParaRPr>
          </a:p>
          <a:p>
            <a:pPr marL="457200" marR="0" lvl="0" indent="-342900" algn="l" rtl="0">
              <a:lnSpc>
                <a:spcPct val="115000"/>
              </a:lnSpc>
              <a:spcBef>
                <a:spcPts val="1200"/>
              </a:spcBef>
              <a:spcAft>
                <a:spcPts val="0"/>
              </a:spcAft>
              <a:buClr>
                <a:schemeClr val="dk1"/>
              </a:buClr>
              <a:buSzPts val="1800"/>
              <a:buChar char="●"/>
            </a:pPr>
            <a:r>
              <a:rPr lang="en-US" sz="1800">
                <a:solidFill>
                  <a:schemeClr val="dk1"/>
                </a:solidFill>
              </a:rPr>
              <a:t>System 2 (Analytical):</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System 0 </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Interacts with and augments both intuitive (System 1) and analytical (System 2)</a:t>
            </a:r>
            <a:endParaRPr sz="1800">
              <a:solidFill>
                <a:schemeClr val="dk1"/>
              </a:solidFil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Fundamentally changes the starting point for human decision-making by curating the available information</a:t>
            </a:r>
            <a:endParaRPr sz="1800">
              <a:solidFill>
                <a:schemeClr val="dk1"/>
              </a:solidFill>
            </a:endParaRPr>
          </a:p>
          <a:p>
            <a:pPr marL="0" lvl="0" indent="0" algn="l" rtl="0">
              <a:lnSpc>
                <a:spcPct val="115000"/>
              </a:lnSpc>
              <a:spcBef>
                <a:spcPts val="1200"/>
              </a:spcBef>
              <a:spcAft>
                <a:spcPts val="0"/>
              </a:spcAft>
              <a:buNone/>
            </a:pPr>
            <a:endParaRPr sz="17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52"/>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Language Models Wrestle with Gaps in Understanding</a:t>
            </a:r>
            <a:endParaRPr sz="4300"/>
          </a:p>
        </p:txBody>
      </p:sp>
      <p:sp>
        <p:nvSpPr>
          <p:cNvPr id="438" name="Google Shape;438;p52"/>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
        <p:nvSpPr>
          <p:cNvPr id="439" name="Google Shape;439;p52"/>
          <p:cNvSpPr txBox="1"/>
          <p:nvPr/>
        </p:nvSpPr>
        <p:spPr>
          <a:xfrm>
            <a:off x="1154850" y="1409863"/>
            <a:ext cx="9882300" cy="4525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The Core Challenge of Reliability</a:t>
            </a:r>
            <a:endParaRPr sz="1800" b="1">
              <a:solidFill>
                <a:schemeClr val="dk1"/>
              </a:solidFil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LLMs exhibit "jagged intelligence," working well one moment and failing unexpectedly the next</a:t>
            </a:r>
            <a:endParaRPr sz="1800">
              <a:solidFill>
                <a:schemeClr val="dk1"/>
              </a:solidFill>
            </a:endParaRPr>
          </a:p>
          <a:p>
            <a:pPr marL="457200" marR="0" lvl="0" indent="-342900" algn="l" rtl="0">
              <a:lnSpc>
                <a:spcPct val="115000"/>
              </a:lnSpc>
              <a:spcBef>
                <a:spcPts val="1200"/>
              </a:spcBef>
              <a:spcAft>
                <a:spcPts val="0"/>
              </a:spcAft>
              <a:buClr>
                <a:schemeClr val="dk1"/>
              </a:buClr>
              <a:buSzPts val="1800"/>
              <a:buChar char="●"/>
            </a:pPr>
            <a:r>
              <a:rPr lang="en-US" sz="1800">
                <a:solidFill>
                  <a:schemeClr val="dk1"/>
                </a:solidFill>
              </a:rPr>
              <a:t>Even simple changes to a query can cause the AI to provide wildly incorrect answers.</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Building Internal "World Models"</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Evidence suggests LLMs do more than statistical matching, creating abstract "world models."</a:t>
            </a:r>
            <a:endParaRPr sz="1800">
              <a:solidFill>
                <a:schemeClr val="dk1"/>
              </a:solidFill>
            </a:endParaRPr>
          </a:p>
          <a:p>
            <a:pPr marL="0" lvl="0" indent="0" algn="l" rtl="0">
              <a:lnSpc>
                <a:spcPct val="115000"/>
              </a:lnSpc>
              <a:spcBef>
                <a:spcPts val="1200"/>
              </a:spcBef>
              <a:spcAft>
                <a:spcPts val="0"/>
              </a:spcAft>
              <a:buNone/>
            </a:pPr>
            <a:r>
              <a:rPr lang="en-US" sz="1800" b="1">
                <a:solidFill>
                  <a:schemeClr val="dk1"/>
                </a:solidFill>
              </a:rPr>
              <a:t>Peeking Inside the Black Box:</a:t>
            </a:r>
            <a:endParaRPr sz="1800" b="1">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Researchers use machine learning probes to analyze an LLM's internal "state of mind"</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These probes show information is processed in logical "hops" through the model's layers</a:t>
            </a:r>
            <a:endParaRPr sz="1800" b="1">
              <a:solidFill>
                <a:schemeClr val="dk1"/>
              </a:solidFill>
            </a:endParaRPr>
          </a:p>
          <a:p>
            <a:pPr marL="457200" lvl="0" indent="0" algn="l" rtl="0">
              <a:lnSpc>
                <a:spcPct val="115000"/>
              </a:lnSpc>
              <a:spcBef>
                <a:spcPts val="0"/>
              </a:spcBef>
              <a:spcAft>
                <a:spcPts val="0"/>
              </a:spcAft>
              <a:buNone/>
            </a:pP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sp>
        <p:nvSpPr>
          <p:cNvPr id="444" name="Google Shape;444;p53"/>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Strategies for Making LLMs More Reliable</a:t>
            </a:r>
            <a:endParaRPr sz="4300"/>
          </a:p>
        </p:txBody>
      </p:sp>
      <p:sp>
        <p:nvSpPr>
          <p:cNvPr id="445" name="Google Shape;445;p53"/>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
        <p:nvSpPr>
          <p:cNvPr id="446" name="Google Shape;446;p53"/>
          <p:cNvSpPr txBox="1"/>
          <p:nvPr/>
        </p:nvSpPr>
        <p:spPr>
          <a:xfrm>
            <a:off x="1154850" y="1409863"/>
            <a:ext cx="9882300" cy="4844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Improving the Prompting Process</a:t>
            </a:r>
            <a:endParaRPr sz="1800" b="1">
              <a:solidFill>
                <a:schemeClr val="dk1"/>
              </a:solidFil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Chain-of-Thought (CoT) prompting decomposes complex problems into a sequence of simpler steps</a:t>
            </a:r>
            <a:endParaRPr sz="1800">
              <a:solidFill>
                <a:schemeClr val="dk1"/>
              </a:solidFill>
            </a:endParaRPr>
          </a:p>
          <a:p>
            <a:pPr marL="457200" marR="0" lvl="0" indent="-342900" algn="l" rtl="0">
              <a:lnSpc>
                <a:spcPct val="115000"/>
              </a:lnSpc>
              <a:spcBef>
                <a:spcPts val="1200"/>
              </a:spcBef>
              <a:spcAft>
                <a:spcPts val="0"/>
              </a:spcAft>
              <a:buClr>
                <a:schemeClr val="dk1"/>
              </a:buClr>
              <a:buSzPts val="1800"/>
              <a:buChar char="●"/>
            </a:pPr>
            <a:r>
              <a:rPr lang="en-US" sz="1800">
                <a:solidFill>
                  <a:schemeClr val="dk1"/>
                </a:solidFill>
              </a:rPr>
              <a:t>New systems can now automate CoT prompting and backtrack from failures to find alternative paths</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Combining LLMs with Formal Tools</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The "LLM-Modulo" architecture combines language models with formal, symbolic tools for verification</a:t>
            </a:r>
            <a:endParaRPr sz="1800">
              <a:solidFill>
                <a:schemeClr val="dk1"/>
              </a:solidFill>
            </a:endParaRPr>
          </a:p>
          <a:p>
            <a:pPr marL="0" lvl="0" indent="0" algn="l" rtl="0">
              <a:lnSpc>
                <a:spcPct val="115000"/>
              </a:lnSpc>
              <a:spcBef>
                <a:spcPts val="1200"/>
              </a:spcBef>
              <a:spcAft>
                <a:spcPts val="0"/>
              </a:spcAft>
              <a:buNone/>
            </a:pPr>
            <a:r>
              <a:rPr lang="en-US" sz="1800" b="1">
                <a:solidFill>
                  <a:schemeClr val="dk1"/>
                </a:solidFill>
              </a:rPr>
              <a:t>The Challenge of Truth and Uncertainty:</a:t>
            </a:r>
            <a:endParaRPr sz="1800" b="1">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Researchers use machine learning probes to analyze an LLM's internal "state of mind"</a:t>
            </a:r>
            <a:endParaRPr sz="1800">
              <a:solidFill>
                <a:schemeClr val="dk1"/>
              </a:solidFill>
            </a:endParaRPr>
          </a:p>
          <a:p>
            <a:pPr marL="0" lvl="0" indent="0" algn="l" rtl="0">
              <a:lnSpc>
                <a:spcPct val="115000"/>
              </a:lnSpc>
              <a:spcBef>
                <a:spcPts val="0"/>
              </a:spcBef>
              <a:spcAft>
                <a:spcPts val="0"/>
              </a:spcAft>
              <a:buNone/>
            </a:pPr>
            <a:endParaRPr sz="1800" b="1">
              <a:solidFill>
                <a:schemeClr val="dk1"/>
              </a:solidFill>
            </a:endParaRPr>
          </a:p>
          <a:p>
            <a:pPr marL="457200" lvl="0" indent="0" algn="l" rtl="0">
              <a:lnSpc>
                <a:spcPct val="115000"/>
              </a:lnSpc>
              <a:spcBef>
                <a:spcPts val="0"/>
              </a:spcBef>
              <a:spcAft>
                <a:spcPts val="0"/>
              </a:spcAft>
              <a:buNone/>
            </a:pP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54"/>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Not Every AI Problem Is a Data Problem</a:t>
            </a:r>
            <a:endParaRPr sz="4300"/>
          </a:p>
        </p:txBody>
      </p:sp>
      <p:sp>
        <p:nvSpPr>
          <p:cNvPr id="452" name="Google Shape;452;p54"/>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
        <p:nvSpPr>
          <p:cNvPr id="453" name="Google Shape;453;p54"/>
          <p:cNvSpPr txBox="1"/>
          <p:nvPr/>
        </p:nvSpPr>
        <p:spPr>
          <a:xfrm>
            <a:off x="1154850" y="1067325"/>
            <a:ext cx="9882300" cy="53274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Challenging the Scaling Narrative:</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Scaling isn't a universal solution; simply "throwing" more data and compute at every problem is not always effective</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The Data Quality Bottleneck</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We are running out of good data; as models grow, the finite supply of high-quality, human-generated data becomes a major constraint.</a:t>
            </a:r>
            <a:endParaRPr sz="1800">
              <a:solidFill>
                <a:schemeClr val="dk1"/>
              </a:solidFil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Low-quality data is harmful; larger models are very sensitive to bad data and can memorize outliers, leading to undesirable outputs like the "glue on pizza" response</a:t>
            </a:r>
            <a:endParaRPr sz="1800">
              <a:solidFill>
                <a:schemeClr val="dk1"/>
              </a:solidFil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Identifying data quality is necessary; models need some low-quality data to learn how to distinguish it from high-quality information and fix mistakes</a:t>
            </a:r>
            <a:endParaRPr sz="1800">
              <a:solidFill>
                <a:schemeClr val="dk1"/>
              </a:solidFill>
            </a:endParaRPr>
          </a:p>
          <a:p>
            <a:pPr marL="0" lvl="0" indent="0" algn="l" rtl="0">
              <a:lnSpc>
                <a:spcPct val="115000"/>
              </a:lnSpc>
              <a:spcBef>
                <a:spcPts val="1200"/>
              </a:spcBef>
              <a:spcAft>
                <a:spcPts val="0"/>
              </a:spcAft>
              <a:buNone/>
            </a:pPr>
            <a:r>
              <a:rPr lang="en-US" sz="1800" b="1">
                <a:solidFill>
                  <a:schemeClr val="dk1"/>
                </a:solidFill>
              </a:rPr>
              <a:t>Is Synthetic Data the Solution?:</a:t>
            </a:r>
            <a:endParaRPr sz="1800" b="1">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Synthetic data works in some areas; it has driven improvements in fields with automatic verification, such as math and coding</a:t>
            </a:r>
            <a:endParaRPr sz="1800" b="1">
              <a:solidFill>
                <a:schemeClr val="dk1"/>
              </a:solidFill>
            </a:endParaRPr>
          </a:p>
          <a:p>
            <a:pPr marL="457200" lvl="0" indent="0" algn="l" rtl="0">
              <a:lnSpc>
                <a:spcPct val="115000"/>
              </a:lnSpc>
              <a:spcBef>
                <a:spcPts val="0"/>
              </a:spcBef>
              <a:spcAft>
                <a:spcPts val="0"/>
              </a:spcAft>
              <a:buNone/>
            </a:pP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p55"/>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Intentional Scaling</a:t>
            </a:r>
            <a:endParaRPr sz="4300"/>
          </a:p>
        </p:txBody>
      </p:sp>
      <p:sp>
        <p:nvSpPr>
          <p:cNvPr id="459" name="Google Shape;459;p55"/>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
        <p:nvSpPr>
          <p:cNvPr id="460" name="Google Shape;460;p55"/>
          <p:cNvSpPr txBox="1"/>
          <p:nvPr/>
        </p:nvSpPr>
        <p:spPr>
          <a:xfrm>
            <a:off x="1154850" y="1067325"/>
            <a:ext cx="9882300" cy="29415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Where Data-Driven Scaling Thrives:</a:t>
            </a:r>
            <a:endParaRPr sz="1800" b="1">
              <a:solidFill>
                <a:schemeClr val="dk1"/>
              </a:solidFill>
            </a:endParaRPr>
          </a:p>
          <a:p>
            <a:pPr marL="457200" marR="0" lvl="0" indent="-342900" algn="l" rtl="0">
              <a:lnSpc>
                <a:spcPct val="100000"/>
              </a:lnSpc>
              <a:spcBef>
                <a:spcPts val="0"/>
              </a:spcBef>
              <a:spcAft>
                <a:spcPts val="0"/>
              </a:spcAft>
              <a:buClr>
                <a:schemeClr val="dk1"/>
              </a:buClr>
              <a:buSzPts val="1800"/>
              <a:buChar char="●"/>
            </a:pPr>
            <a:r>
              <a:rPr lang="en-US" sz="1800">
                <a:solidFill>
                  <a:schemeClr val="dk1"/>
                </a:solidFill>
              </a:rPr>
              <a:t>Success stories exist in stable domains; scaling has worked well for machine translation, robotics, and drug discovery</a:t>
            </a:r>
            <a:endParaRPr sz="1800">
              <a:solidFill>
                <a:schemeClr val="dk1"/>
              </a:solidFill>
            </a:endParaRPr>
          </a:p>
          <a:p>
            <a:pPr marL="457200" marR="0" lvl="0" indent="-342900" algn="l" rtl="0">
              <a:lnSpc>
                <a:spcPct val="100000"/>
              </a:lnSpc>
              <a:spcBef>
                <a:spcPts val="0"/>
              </a:spcBef>
              <a:spcAft>
                <a:spcPts val="0"/>
              </a:spcAft>
              <a:buClr>
                <a:schemeClr val="dk1"/>
              </a:buClr>
              <a:buSzPts val="1800"/>
              <a:buChar char="●"/>
            </a:pPr>
            <a:r>
              <a:rPr lang="en-US" sz="1800">
                <a:solidFill>
                  <a:schemeClr val="dk1"/>
                </a:solidFill>
              </a:rPr>
              <a:t>Stable fields benefit from vast amounts of high-quality data with consistent, abstractable rules and patterns</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Where Scaling Stumbles</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LLM failures in robust reasoning are likely due to architectural issues, not a lack of data</a:t>
            </a:r>
            <a:endParaRPr sz="1800">
              <a:solidFill>
                <a:schemeClr val="dk1"/>
              </a:solidFill>
            </a:endParaRPr>
          </a:p>
          <a:p>
            <a:pPr marL="457200" lvl="0" indent="0" algn="l" rtl="0">
              <a:lnSpc>
                <a:spcPct val="115000"/>
              </a:lnSpc>
              <a:spcBef>
                <a:spcPts val="0"/>
              </a:spcBef>
              <a:spcAft>
                <a:spcPts val="0"/>
              </a:spcAft>
              <a:buNone/>
            </a:pP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p56"/>
          <p:cNvSpPr txBox="1">
            <a:spLocks noGrp="1"/>
          </p:cNvSpPr>
          <p:nvPr>
            <p:ph type="title"/>
          </p:nvPr>
        </p:nvSpPr>
        <p:spPr>
          <a:xfrm>
            <a:off x="343075" y="378175"/>
            <a:ext cx="10901700" cy="28581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5400"/>
              <a:buFont typeface="Arial"/>
              <a:buNone/>
            </a:pPr>
            <a:r>
              <a:rPr lang="en-US" sz="5300"/>
              <a:t>Iterative Self-Checking LLMs with Constraint Programming for Robust TSP Optimization</a:t>
            </a:r>
            <a:endParaRPr sz="5300"/>
          </a:p>
        </p:txBody>
      </p:sp>
      <p:sp>
        <p:nvSpPr>
          <p:cNvPr id="467" name="Google Shape;467;p56"/>
          <p:cNvSpPr txBox="1">
            <a:spLocks noGrp="1"/>
          </p:cNvSpPr>
          <p:nvPr>
            <p:ph type="body" idx="2"/>
          </p:nvPr>
        </p:nvSpPr>
        <p:spPr>
          <a:xfrm>
            <a:off x="343075" y="3292445"/>
            <a:ext cx="7968300" cy="1067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2"/>
              </a:buClr>
              <a:buSzPts val="1600"/>
              <a:buFont typeface="Arial"/>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57"/>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Background</a:t>
            </a:r>
            <a:endParaRPr sz="4300"/>
          </a:p>
        </p:txBody>
      </p:sp>
      <p:sp>
        <p:nvSpPr>
          <p:cNvPr id="473" name="Google Shape;473;p57"/>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
        <p:nvSpPr>
          <p:cNvPr id="474" name="Google Shape;474;p57"/>
          <p:cNvSpPr txBox="1"/>
          <p:nvPr/>
        </p:nvSpPr>
        <p:spPr>
          <a:xfrm>
            <a:off x="1154850" y="1067325"/>
            <a:ext cx="9882300" cy="3871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700" b="1">
                <a:solidFill>
                  <a:schemeClr val="dk1"/>
                </a:solidFill>
              </a:rPr>
              <a:t>The Problem: LLMs Struggle with Complex, Constrained Problems:</a:t>
            </a:r>
            <a:endParaRPr sz="1700" b="1" i="0" u="none" strike="noStrike" cap="none">
              <a:solidFill>
                <a:schemeClr val="dk1"/>
              </a:solidFill>
              <a:latin typeface="Arial"/>
              <a:ea typeface="Arial"/>
              <a:cs typeface="Arial"/>
              <a:sym typeface="Arial"/>
            </a:endParaRPr>
          </a:p>
          <a:p>
            <a:pPr marL="457200" marR="0" lvl="0" indent="-336550" algn="l" rtl="0">
              <a:lnSpc>
                <a:spcPct val="115000"/>
              </a:lnSpc>
              <a:spcBef>
                <a:spcPts val="1200"/>
              </a:spcBef>
              <a:spcAft>
                <a:spcPts val="0"/>
              </a:spcAft>
              <a:buClr>
                <a:schemeClr val="dk1"/>
              </a:buClr>
              <a:buSzPts val="1700"/>
              <a:buFont typeface="Arial"/>
              <a:buChar char="●"/>
            </a:pPr>
            <a:r>
              <a:rPr lang="en-US" sz="1700">
                <a:solidFill>
                  <a:schemeClr val="dk1"/>
                </a:solidFill>
              </a:rPr>
              <a:t>The Travelling Salesman Problem (TSP) is a foundational optimization challenge with wide real-world applications in logistics and manufacturing.</a:t>
            </a:r>
            <a:endParaRPr sz="1700" b="0" i="0" u="none" strike="noStrike" cap="none">
              <a:solidFill>
                <a:schemeClr val="dk1"/>
              </a:solidFill>
              <a:latin typeface="Arial"/>
              <a:ea typeface="Arial"/>
              <a:cs typeface="Arial"/>
              <a:sym typeface="Arial"/>
            </a:endParaRPr>
          </a:p>
          <a:p>
            <a:pPr marL="457200" lvl="0" indent="-336550" algn="l" rtl="0">
              <a:lnSpc>
                <a:spcPct val="115000"/>
              </a:lnSpc>
              <a:spcBef>
                <a:spcPts val="0"/>
              </a:spcBef>
              <a:spcAft>
                <a:spcPts val="0"/>
              </a:spcAft>
              <a:buClr>
                <a:schemeClr val="dk1"/>
              </a:buClr>
              <a:buSzPts val="1700"/>
              <a:buChar char="●"/>
            </a:pPr>
            <a:r>
              <a:rPr lang="en-US" sz="1700">
                <a:solidFill>
                  <a:schemeClr val="dk1"/>
                </a:solidFill>
              </a:rPr>
              <a:t>While Large Language Models (LLMs) show promise in solving combinatorial tasks, they have significant limitations</a:t>
            </a:r>
            <a:endParaRPr sz="1700">
              <a:solidFill>
                <a:schemeClr val="dk1"/>
              </a:solidFill>
            </a:endParaRPr>
          </a:p>
          <a:p>
            <a:pPr marL="914400" lvl="1" indent="-336550" algn="l" rtl="0">
              <a:lnSpc>
                <a:spcPct val="115000"/>
              </a:lnSpc>
              <a:spcBef>
                <a:spcPts val="0"/>
              </a:spcBef>
              <a:spcAft>
                <a:spcPts val="0"/>
              </a:spcAft>
              <a:buClr>
                <a:schemeClr val="dk1"/>
              </a:buClr>
              <a:buSzPts val="1700"/>
              <a:buChar char="○"/>
            </a:pPr>
            <a:r>
              <a:rPr lang="en-US" sz="1700">
                <a:solidFill>
                  <a:schemeClr val="dk1"/>
                </a:solidFill>
              </a:rPr>
              <a:t>Black-Box Nature: LLM reasoning is often opaque, making it difficult to trust or verify their solutions.</a:t>
            </a:r>
            <a:endParaRPr sz="1700">
              <a:solidFill>
                <a:schemeClr val="dk1"/>
              </a:solidFill>
            </a:endParaRPr>
          </a:p>
          <a:p>
            <a:pPr marL="914400" lvl="1" indent="-336550" algn="l" rtl="0">
              <a:lnSpc>
                <a:spcPct val="115000"/>
              </a:lnSpc>
              <a:spcBef>
                <a:spcPts val="0"/>
              </a:spcBef>
              <a:spcAft>
                <a:spcPts val="0"/>
              </a:spcAft>
              <a:buClr>
                <a:schemeClr val="dk1"/>
              </a:buClr>
              <a:buSzPts val="1700"/>
              <a:buChar char="○"/>
            </a:pPr>
            <a:r>
              <a:rPr lang="en-US" sz="1700">
                <a:solidFill>
                  <a:schemeClr val="dk1"/>
                </a:solidFill>
              </a:rPr>
              <a:t>Constraint Violations: They can produce solutions that seem plausible but violate fundamental rules, such as skipping a city or not returning to the start.</a:t>
            </a:r>
            <a:endParaRPr sz="1700">
              <a:solidFill>
                <a:schemeClr val="dk1"/>
              </a:solidFill>
            </a:endParaRPr>
          </a:p>
          <a:p>
            <a:pPr marL="914400" lvl="1" indent="-336550" algn="l" rtl="0">
              <a:lnSpc>
                <a:spcPct val="115000"/>
              </a:lnSpc>
              <a:spcBef>
                <a:spcPts val="0"/>
              </a:spcBef>
              <a:spcAft>
                <a:spcPts val="0"/>
              </a:spcAft>
              <a:buClr>
                <a:schemeClr val="dk1"/>
              </a:buClr>
              <a:buSzPts val="1700"/>
              <a:buChar char="○"/>
            </a:pPr>
            <a:r>
              <a:rPr lang="en-US" sz="1700">
                <a:solidFill>
                  <a:schemeClr val="dk1"/>
                </a:solidFill>
              </a:rPr>
              <a:t>Lack of Interpretability: It is hard to understand the reasoning behind a given solution, which is critical for practical deployment.</a:t>
            </a:r>
            <a:endParaRPr sz="1700">
              <a:solidFill>
                <a:schemeClr val="dk1"/>
              </a:solidFill>
            </a:endParaRPr>
          </a:p>
          <a:p>
            <a:pPr marL="457200" lvl="0" indent="0" algn="l" rtl="0">
              <a:lnSpc>
                <a:spcPct val="115000"/>
              </a:lnSpc>
              <a:spcBef>
                <a:spcPts val="0"/>
              </a:spcBef>
              <a:spcAft>
                <a:spcPts val="0"/>
              </a:spcAft>
              <a:buNone/>
            </a:pPr>
            <a:r>
              <a:rPr lang="en-US" sz="1700">
                <a:solidFill>
                  <a:schemeClr val="dk1"/>
                </a:solidFill>
              </a:rPr>
              <a:t>  </a:t>
            </a:r>
            <a:endParaRPr sz="170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Google Shape;479;p58"/>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A Hybrid LLM + CP Framework</a:t>
            </a:r>
            <a:endParaRPr sz="4300"/>
          </a:p>
        </p:txBody>
      </p:sp>
      <p:sp>
        <p:nvSpPr>
          <p:cNvPr id="480" name="Google Shape;480;p58"/>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17</a:t>
            </a:fld>
            <a:endParaRPr/>
          </a:p>
        </p:txBody>
      </p:sp>
      <p:sp>
        <p:nvSpPr>
          <p:cNvPr id="481" name="Google Shape;481;p58"/>
          <p:cNvSpPr txBox="1"/>
          <p:nvPr/>
        </p:nvSpPr>
        <p:spPr>
          <a:xfrm>
            <a:off x="1154850" y="1067325"/>
            <a:ext cx="9882300" cy="34155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Constraint Programming (CP)</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Rigor of Constraint Programming (CP) can augment the pure LLM approach</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LLM In-the-Loop</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23850" algn="l" rtl="0">
              <a:lnSpc>
                <a:spcPct val="115000"/>
              </a:lnSpc>
              <a:spcBef>
                <a:spcPts val="0"/>
              </a:spcBef>
              <a:spcAft>
                <a:spcPts val="0"/>
              </a:spcAft>
              <a:buClr>
                <a:schemeClr val="dk1"/>
              </a:buClr>
              <a:buSzPts val="1500"/>
              <a:buFont typeface="Arial"/>
              <a:buChar char="●"/>
            </a:pPr>
            <a:r>
              <a:rPr lang="en-US" sz="1800">
                <a:solidFill>
                  <a:schemeClr val="dk1"/>
                </a:solidFill>
              </a:rPr>
              <a:t>Use the LLM to generate creative strategies and candidate solutions, while the CP module acts as a strict enforcer of all problem rules and constraints</a:t>
            </a:r>
            <a:endParaRPr sz="1500">
              <a:solidFill>
                <a:schemeClr val="dk1"/>
              </a:solidFill>
            </a:endParaRPr>
          </a:p>
          <a:p>
            <a:pPr marL="0" lvl="0" indent="0" algn="l" rtl="0">
              <a:lnSpc>
                <a:spcPct val="115000"/>
              </a:lnSpc>
              <a:spcBef>
                <a:spcPts val="1200"/>
              </a:spcBef>
              <a:spcAft>
                <a:spcPts val="0"/>
              </a:spcAft>
              <a:buNone/>
            </a:pPr>
            <a:r>
              <a:rPr lang="en-US" sz="1800" b="1">
                <a:solidFill>
                  <a:schemeClr val="dk1"/>
                </a:solidFill>
              </a:rPr>
              <a:t>Self Correcting Approach:</a:t>
            </a:r>
            <a:endParaRPr sz="1800" b="1">
              <a:solidFill>
                <a:schemeClr val="dk1"/>
              </a:solidFill>
            </a:endParaRPr>
          </a:p>
          <a:p>
            <a:pPr marL="457200" lvl="0" indent="-323850" algn="l" rtl="0">
              <a:lnSpc>
                <a:spcPct val="115000"/>
              </a:lnSpc>
              <a:spcBef>
                <a:spcPts val="0"/>
              </a:spcBef>
              <a:spcAft>
                <a:spcPts val="0"/>
              </a:spcAft>
              <a:buClr>
                <a:schemeClr val="dk1"/>
              </a:buClr>
              <a:buSzPts val="1500"/>
              <a:buChar char="●"/>
            </a:pPr>
            <a:r>
              <a:rPr lang="en-US" sz="1800">
                <a:solidFill>
                  <a:schemeClr val="dk1"/>
                </a:solidFill>
              </a:rPr>
              <a:t>Self-correcting system that ensures solutions are not only feasible but are progressively improved through automated self-checking</a:t>
            </a: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sp>
        <p:nvSpPr>
          <p:cNvPr id="486" name="Google Shape;486;p59"/>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Proposed Methodology</a:t>
            </a:r>
            <a:endParaRPr sz="4300"/>
          </a:p>
        </p:txBody>
      </p:sp>
      <p:sp>
        <p:nvSpPr>
          <p:cNvPr id="487" name="Google Shape;487;p59"/>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18</a:t>
            </a:fld>
            <a:endParaRPr/>
          </a:p>
        </p:txBody>
      </p:sp>
      <p:sp>
        <p:nvSpPr>
          <p:cNvPr id="488" name="Google Shape;488;p59"/>
          <p:cNvSpPr txBox="1"/>
          <p:nvPr/>
        </p:nvSpPr>
        <p:spPr>
          <a:xfrm>
            <a:off x="1154850" y="1067325"/>
            <a:ext cx="9882300" cy="55506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700" b="1">
                <a:solidFill>
                  <a:schemeClr val="dk1"/>
                </a:solidFill>
              </a:rPr>
              <a:t>Continual Pretraining for Enhanced Reasoning:</a:t>
            </a:r>
            <a:endParaRPr sz="1700" b="1" i="0" u="none" strike="noStrike" cap="none">
              <a:solidFill>
                <a:schemeClr val="dk1"/>
              </a:solidFill>
              <a:latin typeface="Arial"/>
              <a:ea typeface="Arial"/>
              <a:cs typeface="Arial"/>
              <a:sym typeface="Arial"/>
            </a:endParaRPr>
          </a:p>
          <a:p>
            <a:pPr marL="457200" lvl="0" indent="-336550" algn="l" rtl="0">
              <a:lnSpc>
                <a:spcPct val="115000"/>
              </a:lnSpc>
              <a:spcBef>
                <a:spcPts val="1200"/>
              </a:spcBef>
              <a:spcAft>
                <a:spcPts val="0"/>
              </a:spcAft>
              <a:buClr>
                <a:schemeClr val="dk1"/>
              </a:buClr>
              <a:buSzPts val="1700"/>
              <a:buChar char="●"/>
            </a:pPr>
            <a:r>
              <a:rPr lang="en-US" sz="1700">
                <a:solidFill>
                  <a:schemeClr val="dk1"/>
                </a:solidFill>
              </a:rPr>
              <a:t>Datasets include: Mathematical Problem-Solving: GSM8K, MATH, and MR-BEN-math to improve multi-step computation and algebraic manipulation.</a:t>
            </a:r>
            <a:endParaRPr sz="1700">
              <a:solidFill>
                <a:schemeClr val="dk1"/>
              </a:solidFill>
            </a:endParaRPr>
          </a:p>
          <a:p>
            <a:pPr marL="457200" lvl="0" indent="-336550" algn="l" rtl="0">
              <a:lnSpc>
                <a:spcPct val="115000"/>
              </a:lnSpc>
              <a:spcBef>
                <a:spcPts val="0"/>
              </a:spcBef>
              <a:spcAft>
                <a:spcPts val="0"/>
              </a:spcAft>
              <a:buClr>
                <a:schemeClr val="dk1"/>
              </a:buClr>
              <a:buSzPts val="1700"/>
              <a:buChar char="●"/>
            </a:pPr>
            <a:r>
              <a:rPr lang="en-US" sz="1700">
                <a:solidFill>
                  <a:schemeClr val="dk1"/>
                </a:solidFill>
              </a:rPr>
              <a:t>General Reasoning &amp; Logic: LogiQA, ProofWriter, and WinoGrande to enhance systematic thinking and deductive reasoning.</a:t>
            </a:r>
            <a:endParaRPr sz="1700">
              <a:solidFill>
                <a:schemeClr val="dk1"/>
              </a:solidFill>
            </a:endParaRPr>
          </a:p>
          <a:p>
            <a:pPr marL="0" marR="0" lvl="0" indent="0" algn="l" rtl="0">
              <a:lnSpc>
                <a:spcPct val="115000"/>
              </a:lnSpc>
              <a:spcBef>
                <a:spcPts val="1200"/>
              </a:spcBef>
              <a:spcAft>
                <a:spcPts val="0"/>
              </a:spcAft>
              <a:buNone/>
            </a:pPr>
            <a:r>
              <a:rPr lang="en-US" sz="1700" b="1">
                <a:solidFill>
                  <a:schemeClr val="dk1"/>
                </a:solidFill>
              </a:rPr>
              <a:t>LLM-Powered Solution Generation</a:t>
            </a:r>
            <a:endParaRPr sz="1700" b="1">
              <a:solidFill>
                <a:schemeClr val="dk1"/>
              </a:solidFill>
            </a:endParaRPr>
          </a:p>
          <a:p>
            <a:pPr marL="457200" marR="0" lvl="0" indent="-336550" algn="l" rtl="0">
              <a:lnSpc>
                <a:spcPct val="115000"/>
              </a:lnSpc>
              <a:spcBef>
                <a:spcPts val="1200"/>
              </a:spcBef>
              <a:spcAft>
                <a:spcPts val="0"/>
              </a:spcAft>
              <a:buClr>
                <a:schemeClr val="dk1"/>
              </a:buClr>
              <a:buSzPts val="1700"/>
              <a:buChar char="●"/>
            </a:pPr>
            <a:r>
              <a:rPr lang="en-US" sz="1700">
                <a:solidFill>
                  <a:schemeClr val="dk1"/>
                </a:solidFill>
              </a:rPr>
              <a:t>To guarantee correctness, the LLM's outputs are validated by a CP module.</a:t>
            </a:r>
            <a:endParaRPr sz="1700" b="1">
              <a:solidFill>
                <a:schemeClr val="dk1"/>
              </a:solidFill>
            </a:endParaRPr>
          </a:p>
          <a:p>
            <a:pPr marL="0" marR="0" lvl="0" indent="0" algn="l" rtl="0">
              <a:lnSpc>
                <a:spcPct val="115000"/>
              </a:lnSpc>
              <a:spcBef>
                <a:spcPts val="1200"/>
              </a:spcBef>
              <a:spcAft>
                <a:spcPts val="0"/>
              </a:spcAft>
              <a:buNone/>
            </a:pPr>
            <a:r>
              <a:rPr lang="en-US" sz="1700" b="1">
                <a:solidFill>
                  <a:schemeClr val="dk1"/>
                </a:solidFill>
              </a:rPr>
              <a:t>Integration with Constraint Programming (CP)</a:t>
            </a:r>
            <a:endParaRPr sz="1700">
              <a:solidFill>
                <a:schemeClr val="dk1"/>
              </a:solidFill>
            </a:endParaRPr>
          </a:p>
          <a:p>
            <a:pPr marL="457200" lvl="0" indent="-336550" algn="l" rtl="0">
              <a:lnSpc>
                <a:spcPct val="115000"/>
              </a:lnSpc>
              <a:spcBef>
                <a:spcPts val="1200"/>
              </a:spcBef>
              <a:spcAft>
                <a:spcPts val="0"/>
              </a:spcAft>
              <a:buClr>
                <a:schemeClr val="dk1"/>
              </a:buClr>
              <a:buSzPts val="1700"/>
              <a:buChar char="●"/>
            </a:pPr>
            <a:r>
              <a:rPr lang="en-US" sz="1700">
                <a:solidFill>
                  <a:schemeClr val="dk1"/>
                </a:solidFill>
              </a:rPr>
              <a:t>To guarantee correctness, the LLM's outputs are validated by a CP module.</a:t>
            </a:r>
            <a:endParaRPr sz="1700">
              <a:solidFill>
                <a:schemeClr val="dk1"/>
              </a:solidFill>
            </a:endParaRPr>
          </a:p>
          <a:p>
            <a:pPr marL="0" lvl="0" indent="0" algn="l" rtl="0">
              <a:lnSpc>
                <a:spcPct val="115000"/>
              </a:lnSpc>
              <a:spcBef>
                <a:spcPts val="1200"/>
              </a:spcBef>
              <a:spcAft>
                <a:spcPts val="0"/>
              </a:spcAft>
              <a:buNone/>
            </a:pPr>
            <a:r>
              <a:rPr lang="en-US" sz="1700" b="1">
                <a:solidFill>
                  <a:schemeClr val="dk1"/>
                </a:solidFill>
              </a:rPr>
              <a:t>Iterative Self-Checking and Refinement Loop</a:t>
            </a:r>
            <a:endParaRPr sz="1700" b="1">
              <a:solidFill>
                <a:schemeClr val="dk1"/>
              </a:solidFill>
            </a:endParaRPr>
          </a:p>
          <a:p>
            <a:pPr marL="457200" lvl="0" indent="-336550" algn="l" rtl="0">
              <a:lnSpc>
                <a:spcPct val="115000"/>
              </a:lnSpc>
              <a:spcBef>
                <a:spcPts val="1200"/>
              </a:spcBef>
              <a:spcAft>
                <a:spcPts val="0"/>
              </a:spcAft>
              <a:buClr>
                <a:schemeClr val="dk1"/>
              </a:buClr>
              <a:buSzPts val="1700"/>
              <a:buChar char="●"/>
            </a:pPr>
            <a:r>
              <a:rPr lang="en-US" sz="1700">
                <a:solidFill>
                  <a:schemeClr val="dk1"/>
                </a:solidFill>
              </a:rPr>
              <a:t>If an error or a suboptimal step is found, the LLM revises its proposal, and the process repeats until a feasible, high-quality solution is found</a:t>
            </a:r>
            <a:endParaRPr sz="1700" b="1">
              <a:solidFill>
                <a:schemeClr val="dk1"/>
              </a:solidFill>
            </a:endParaRPr>
          </a:p>
          <a:p>
            <a:pPr marL="0" marR="0" lvl="0" indent="0" algn="l" rtl="0">
              <a:lnSpc>
                <a:spcPct val="115000"/>
              </a:lnSpc>
              <a:spcBef>
                <a:spcPts val="1200"/>
              </a:spcBef>
              <a:spcAft>
                <a:spcPts val="0"/>
              </a:spcAft>
              <a:buNone/>
            </a:pPr>
            <a:endParaRPr sz="1700" b="1">
              <a:solidFill>
                <a:schemeClr val="dk1"/>
              </a:solidFill>
            </a:endParaRPr>
          </a:p>
          <a:p>
            <a:pPr marL="457200" lvl="0" indent="0" algn="l" rtl="0">
              <a:lnSpc>
                <a:spcPct val="115000"/>
              </a:lnSpc>
              <a:spcBef>
                <a:spcPts val="0"/>
              </a:spcBef>
              <a:spcAft>
                <a:spcPts val="0"/>
              </a:spcAft>
              <a:buNone/>
            </a:pPr>
            <a:r>
              <a:rPr lang="en-US" sz="1700">
                <a:solidFill>
                  <a:schemeClr val="dk1"/>
                </a:solidFill>
              </a:rPr>
              <a:t>  </a:t>
            </a:r>
            <a:endParaRPr sz="170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Google Shape;494;p60"/>
          <p:cNvSpPr txBox="1">
            <a:spLocks noGrp="1"/>
          </p:cNvSpPr>
          <p:nvPr>
            <p:ph type="title"/>
          </p:nvPr>
        </p:nvSpPr>
        <p:spPr>
          <a:xfrm>
            <a:off x="468086" y="385004"/>
            <a:ext cx="11266800" cy="5889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41666"/>
              <a:buNone/>
            </a:pPr>
            <a:r>
              <a:rPr lang="en-US"/>
              <a:t>Reference</a:t>
            </a:r>
            <a:endParaRPr/>
          </a:p>
        </p:txBody>
      </p:sp>
      <p:sp>
        <p:nvSpPr>
          <p:cNvPr id="495" name="Google Shape;495;p60"/>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19</a:t>
            </a:fld>
            <a:endParaRPr/>
          </a:p>
        </p:txBody>
      </p:sp>
      <p:sp>
        <p:nvSpPr>
          <p:cNvPr id="496" name="Google Shape;496;p60"/>
          <p:cNvSpPr txBox="1"/>
          <p:nvPr/>
        </p:nvSpPr>
        <p:spPr>
          <a:xfrm>
            <a:off x="0" y="0"/>
            <a:ext cx="12031200" cy="6255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highlight>
                  <a:srgbClr val="FFFFFF"/>
                </a:highlight>
                <a:latin typeface="Arial"/>
                <a:ea typeface="Arial"/>
                <a:cs typeface="Arial"/>
                <a:sym typeface="Arial"/>
              </a:rPr>
              <a:t>				</a:t>
            </a:r>
            <a:endParaRPr sz="1100" b="0" i="0" u="none" strike="noStrike" cap="none">
              <a:solidFill>
                <a:schemeClr val="dk1"/>
              </a:solidFill>
              <a:highlight>
                <a:srgbClr val="FFFFFF"/>
              </a:highlight>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highlight>
                  <a:srgbClr val="FFFFFF"/>
                </a:highlight>
                <a:latin typeface="Arial"/>
                <a:ea typeface="Arial"/>
                <a:cs typeface="Arial"/>
                <a:sym typeface="Arial"/>
              </a:rPr>
              <a:t>					</a:t>
            </a:r>
            <a:endParaRPr sz="1100" b="0" i="0" u="none" strike="noStrike" cap="none">
              <a:solidFill>
                <a:schemeClr val="dk1"/>
              </a:solidFill>
              <a:highlight>
                <a:srgbClr val="FFFFFF"/>
              </a:highlight>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highlight>
                  <a:srgbClr val="FFFFFF"/>
                </a:highlight>
                <a:latin typeface="Arial"/>
                <a:ea typeface="Arial"/>
                <a:cs typeface="Arial"/>
                <a:sym typeface="Arial"/>
              </a:rPr>
              <a:t>						</a:t>
            </a:r>
            <a:endParaRPr sz="2000" b="0" i="0" u="none" strike="noStrike" cap="none">
              <a:solidFill>
                <a:schemeClr val="dk1"/>
              </a:solidFill>
              <a:highlight>
                <a:srgbClr val="FFFFFF"/>
              </a:highlight>
              <a:latin typeface="Arial"/>
              <a:ea typeface="Arial"/>
              <a:cs typeface="Arial"/>
              <a:sym typeface="Arial"/>
            </a:endParaRPr>
          </a:p>
          <a:p>
            <a:pPr marL="1028700" marR="0" lvl="0" indent="-190500" algn="l" rtl="0">
              <a:lnSpc>
                <a:spcPct val="115000"/>
              </a:lnSpc>
              <a:spcBef>
                <a:spcPts val="1200"/>
              </a:spcBef>
              <a:spcAft>
                <a:spcPts val="0"/>
              </a:spcAft>
              <a:buClr>
                <a:schemeClr val="dk1"/>
              </a:buClr>
              <a:buSzPts val="1200"/>
              <a:buFont typeface="Arial"/>
              <a:buChar char="●"/>
            </a:pPr>
            <a:r>
              <a:rPr lang="en-US" sz="1200" b="0" i="0" u="none" strike="noStrike" cap="none">
                <a:solidFill>
                  <a:schemeClr val="dk1"/>
                </a:solidFill>
                <a:highlight>
                  <a:srgbClr val="FFFFFF"/>
                </a:highlight>
                <a:latin typeface="Arial"/>
                <a:ea typeface="Arial"/>
                <a:cs typeface="Arial"/>
                <a:sym typeface="Arial"/>
              </a:rPr>
              <a:t>Chen, J., Chi, L., Peng, B., &amp; Yuan, Z. (2024). HLLM: Enhancing Sequential Recommendations via Hierarchical Large Language Models for Item and User Modeling. arXiv:2409.12740v1 [cs.IR]</a:t>
            </a:r>
            <a:endParaRPr sz="1200" b="0" i="0" u="none" strike="noStrike" cap="none">
              <a:solidFill>
                <a:schemeClr val="dk1"/>
              </a:solidFill>
              <a:highlight>
                <a:srgbClr val="FFFFFF"/>
              </a:highlight>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Kenneth Li, Oam Patel, Fernanda Viégas, Hanspeter Pfister, and Martin Wattenberg. 2023. Inference-Time Intervention: Eliciting Truthful Answers fromaLanguageModel.InAdvancesinNeuralInformationProcessingSystems(NeurIPS). </a:t>
            </a:r>
            <a:r>
              <a:rPr lang="en-US" sz="1200" b="0" i="0" u="sng" strike="noStrike" cap="none">
                <a:solidFill>
                  <a:schemeClr val="hlink"/>
                </a:solidFill>
                <a:latin typeface="Arial"/>
                <a:ea typeface="Arial"/>
                <a:cs typeface="Arial"/>
                <a:sym typeface="Arial"/>
                <a:hlinkClick r:id="rId3"/>
              </a:rPr>
              <a:t>https://github.com/likenneth/honest_llama</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Gagandeep Kaur and Amit Sharma. A deep learning-based model using hybrid feature extraction approach for consumer sentiment analysis. </a:t>
            </a:r>
            <a:r>
              <a:rPr lang="en-US" sz="1200" b="0" i="1" u="none" strike="noStrike" cap="none">
                <a:solidFill>
                  <a:schemeClr val="dk1"/>
                </a:solidFill>
                <a:latin typeface="Arial"/>
                <a:ea typeface="Arial"/>
                <a:cs typeface="Arial"/>
                <a:sym typeface="Arial"/>
              </a:rPr>
              <a:t>Journal of Big Data</a:t>
            </a:r>
            <a:r>
              <a:rPr lang="en-US" sz="1200" b="0" i="0" u="none" strike="noStrike" cap="none">
                <a:solidFill>
                  <a:schemeClr val="dk1"/>
                </a:solidFill>
                <a:latin typeface="Arial"/>
                <a:ea typeface="Arial"/>
                <a:cs typeface="Arial"/>
                <a:sym typeface="Arial"/>
              </a:rPr>
              <a:t>, 10(1), 2023. doi: 10.1186/s40537-022-00680-6.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Huijian Han, Zhiming Li, and Zongwei Li. Using machine learning methods to predict consumer confidence from search engine data. </a:t>
            </a:r>
            <a:r>
              <a:rPr lang="en-US" sz="1200" b="0" i="1" u="none" strike="noStrike" cap="none">
                <a:solidFill>
                  <a:schemeClr val="dk1"/>
                </a:solidFill>
                <a:latin typeface="Arial"/>
                <a:ea typeface="Arial"/>
                <a:cs typeface="Arial"/>
                <a:sym typeface="Arial"/>
              </a:rPr>
              <a:t>Sustainability</a:t>
            </a:r>
            <a:r>
              <a:rPr lang="en-US" sz="1200" b="0" i="0" u="none" strike="noStrike" cap="none">
                <a:solidFill>
                  <a:schemeClr val="dk1"/>
                </a:solidFill>
                <a:latin typeface="Arial"/>
                <a:ea typeface="Arial"/>
                <a:cs typeface="Arial"/>
                <a:sym typeface="Arial"/>
              </a:rPr>
              <a:t>, 15(4), 2023. ISSN 2071-1050. doi: 10.3390/su15043100. URL </a:t>
            </a:r>
            <a:r>
              <a:rPr lang="en-US" sz="1200" b="0" i="0" u="none" strike="noStrike" cap="none">
                <a:solidFill>
                  <a:srgbClr val="000080"/>
                </a:solidFill>
                <a:latin typeface="Arial"/>
                <a:ea typeface="Arial"/>
                <a:cs typeface="Arial"/>
                <a:sym typeface="Arial"/>
              </a:rPr>
              <a:t>https://www.mdpi.com/2071-1050/15/4/3100</a:t>
            </a:r>
            <a:r>
              <a:rPr lang="en-US" sz="1200" b="0" i="0" u="none" strike="noStrike" cap="none">
                <a:solidFill>
                  <a:schemeClr val="dk1"/>
                </a:solidFill>
                <a:latin typeface="Arial"/>
                <a:ea typeface="Arial"/>
                <a:cs typeface="Arial"/>
                <a:sym typeface="Arial"/>
              </a:rPr>
              <a:t>.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Zixian Huang, Ao Wu, Jiaying Zhou, Yu Gu, Yue Zhao, and Gong Cheng. Clues be- fore answers: Generation-enhanced multiple-choice QA. In </a:t>
            </a:r>
            <a:r>
              <a:rPr lang="en-US" sz="1200" b="0" i="1" u="none" strike="noStrike" cap="none">
                <a:solidFill>
                  <a:schemeClr val="dk1"/>
                </a:solidFill>
                <a:latin typeface="Arial"/>
                <a:ea typeface="Arial"/>
                <a:cs typeface="Arial"/>
                <a:sym typeface="Arial"/>
              </a:rPr>
              <a:t>Proceedings of the 2022 Conference of the North American Chapter of the Association for Computational Linguistics: Human Language Technologies</a:t>
            </a:r>
            <a:r>
              <a:rPr lang="en-US" sz="1200" b="0" i="0" u="none" strike="noStrike" cap="none">
                <a:solidFill>
                  <a:schemeClr val="dk1"/>
                </a:solidFill>
                <a:latin typeface="Arial"/>
                <a:ea typeface="Arial"/>
                <a:cs typeface="Arial"/>
                <a:sym typeface="Arial"/>
              </a:rPr>
              <a:t>, pp. 3272–3287, Seattle, United States, July 2022. Asso- ciation for Computational Linguistics. doi: 10.18653/v1/2022.naacl-main.239. URL </a:t>
            </a:r>
            <a:r>
              <a:rPr lang="en-US" sz="1200" b="0" i="0" u="none" strike="noStrike" cap="none">
                <a:solidFill>
                  <a:srgbClr val="000080"/>
                </a:solidFill>
                <a:latin typeface="Arial"/>
                <a:ea typeface="Arial"/>
                <a:cs typeface="Arial"/>
                <a:sym typeface="Arial"/>
              </a:rPr>
              <a:t>https://aclanthology.org/2022.naacl-main.239</a:t>
            </a:r>
            <a:r>
              <a:rPr lang="en-US" sz="1200" b="0" i="0" u="none" strike="noStrike" cap="none">
                <a:solidFill>
                  <a:schemeClr val="dk1"/>
                </a:solidFill>
                <a:latin typeface="Arial"/>
                <a:ea typeface="Arial"/>
                <a:cs typeface="Arial"/>
                <a:sym typeface="Arial"/>
              </a:rPr>
              <a:t>.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Joshua Robinson, Christopher Michael Rytting, and David Wingate. Leveraging large language models for multiple choice question answering. </a:t>
            </a:r>
            <a:r>
              <a:rPr lang="en-US" sz="1200" b="0" i="1" u="none" strike="noStrike" cap="none">
                <a:solidFill>
                  <a:schemeClr val="dk1"/>
                </a:solidFill>
                <a:latin typeface="Arial"/>
                <a:ea typeface="Arial"/>
                <a:cs typeface="Arial"/>
                <a:sym typeface="Arial"/>
              </a:rPr>
              <a:t>ArXiv</a:t>
            </a:r>
            <a:r>
              <a:rPr lang="en-US" sz="1200" b="0" i="0" u="none" strike="noStrike" cap="none">
                <a:solidFill>
                  <a:schemeClr val="dk1"/>
                </a:solidFill>
                <a:latin typeface="Arial"/>
                <a:ea typeface="Arial"/>
                <a:cs typeface="Arial"/>
                <a:sym typeface="Arial"/>
              </a:rPr>
              <a:t>, abs/2210.12353, 2022. URL </a:t>
            </a:r>
            <a:r>
              <a:rPr lang="en-US" sz="1200" b="0" i="0" u="none" strike="noStrike" cap="none">
                <a:solidFill>
                  <a:srgbClr val="000080"/>
                </a:solidFill>
                <a:latin typeface="Arial"/>
                <a:ea typeface="Arial"/>
                <a:cs typeface="Arial"/>
                <a:sym typeface="Arial"/>
              </a:rPr>
              <a:t>https://api.semanticscholar.org/CorpusID:253098700</a:t>
            </a:r>
            <a:r>
              <a:rPr lang="en-US" sz="1200" b="0" i="0" u="none" strike="noStrike" cap="none">
                <a:solidFill>
                  <a:schemeClr val="dk1"/>
                </a:solidFill>
                <a:latin typeface="Arial"/>
                <a:ea typeface="Arial"/>
                <a:cs typeface="Arial"/>
                <a:sym typeface="Arial"/>
              </a:rPr>
              <a:t>.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Akshay Chaturvedi, Onkar Pandit, and Utpal Garain. CNN for text-based multiple choice question answering. In </a:t>
            </a:r>
            <a:r>
              <a:rPr lang="en-US" sz="1200" b="0" i="1" u="none" strike="noStrike" cap="none">
                <a:solidFill>
                  <a:schemeClr val="dk1"/>
                </a:solidFill>
                <a:latin typeface="Arial"/>
                <a:ea typeface="Arial"/>
                <a:cs typeface="Arial"/>
                <a:sym typeface="Arial"/>
              </a:rPr>
              <a:t>Proceedings of the 56th Annual Meeting of the Association for Com- putational Linguistics (Volume 2: Short Papers)</a:t>
            </a:r>
            <a:r>
              <a:rPr lang="en-US" sz="1200" b="0" i="0" u="none" strike="noStrike" cap="none">
                <a:solidFill>
                  <a:schemeClr val="dk1"/>
                </a:solidFill>
                <a:latin typeface="Arial"/>
                <a:ea typeface="Arial"/>
                <a:cs typeface="Arial"/>
                <a:sym typeface="Arial"/>
              </a:rPr>
              <a:t>, pp. 272–277, Melbourne, Australia, July 2018. Association for Computational Linguistics. doi: 10.18653/v1/P18-2044. URL </a:t>
            </a:r>
            <a:r>
              <a:rPr lang="en-US" sz="1200" b="0" i="0" u="none" strike="noStrike" cap="none">
                <a:solidFill>
                  <a:srgbClr val="000080"/>
                </a:solidFill>
                <a:latin typeface="Arial"/>
                <a:ea typeface="Arial"/>
                <a:cs typeface="Arial"/>
                <a:sym typeface="Arial"/>
              </a:rPr>
              <a:t>https://aclanthology.org/P18-2044</a:t>
            </a:r>
            <a:r>
              <a:rPr lang="en-US" sz="1200" b="0" i="0" u="none" strike="noStrike" cap="none">
                <a:solidFill>
                  <a:schemeClr val="dk1"/>
                </a:solidFill>
                <a:latin typeface="Arial"/>
                <a:ea typeface="Arial"/>
                <a:cs typeface="Arial"/>
                <a:sym typeface="Arial"/>
              </a:rPr>
              <a:t>.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Di Jin, Shuyang Gao, Jiun-Yu Kao, Tagyoung Chung, and Dilek Hakkani-tur. Mmm: Multi- stage multi-task learning for multi-choice reading comprehension, 2019.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Zhipeng Chen, Yiming Cui, Wentao Ma, Shijin Wang, and Guoping Hu. Convolutional spatial attention model for reading comprehension with multiple-choice questions. </a:t>
            </a:r>
            <a:r>
              <a:rPr lang="en-US" sz="1200" b="0" i="1" u="none" strike="noStrike" cap="none">
                <a:solidFill>
                  <a:schemeClr val="dk1"/>
                </a:solidFill>
                <a:latin typeface="Arial"/>
                <a:ea typeface="Arial"/>
                <a:cs typeface="Arial"/>
                <a:sym typeface="Arial"/>
              </a:rPr>
              <a:t>Pro- ceedings of the AAAI Conference on Artificial Intelligence</a:t>
            </a:r>
            <a:r>
              <a:rPr lang="en-US" sz="1200" b="0" i="0" u="none" strike="noStrike" cap="none">
                <a:solidFill>
                  <a:schemeClr val="dk1"/>
                </a:solidFill>
                <a:latin typeface="Arial"/>
                <a:ea typeface="Arial"/>
                <a:cs typeface="Arial"/>
                <a:sym typeface="Arial"/>
              </a:rPr>
              <a:t>, 33(01):6276–6283, jul 2019. doi: 10.1609/aaai.v33i01.33016276. URL </a:t>
            </a:r>
            <a:r>
              <a:rPr lang="en-US" sz="1200" b="0" i="0" u="none" strike="noStrike" cap="none">
                <a:solidFill>
                  <a:srgbClr val="000080"/>
                </a:solidFill>
                <a:latin typeface="Arial"/>
                <a:ea typeface="Arial"/>
                <a:cs typeface="Arial"/>
                <a:sym typeface="Arial"/>
              </a:rPr>
              <a:t>https://doi.org/10.1609%2Faaai.v33i01.33016276</a:t>
            </a:r>
            <a:r>
              <a:rPr lang="en-US" sz="1200" b="0" i="0" u="none" strike="noStrike" cap="none">
                <a:solidFill>
                  <a:schemeClr val="dk1"/>
                </a:solidFill>
                <a:latin typeface="Arial"/>
                <a:ea typeface="Arial"/>
                <a:cs typeface="Arial"/>
                <a:sym typeface="Arial"/>
              </a:rPr>
              <a:t>.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Font typeface="Arial"/>
              <a:buChar char="●"/>
            </a:pPr>
            <a:r>
              <a:rPr lang="en-US" sz="1200" b="0" i="0" u="none" strike="noStrike" cap="none">
                <a:solidFill>
                  <a:schemeClr val="dk1"/>
                </a:solidFill>
                <a:latin typeface="Arial"/>
                <a:ea typeface="Arial"/>
                <a:cs typeface="Arial"/>
                <a:sym typeface="Arial"/>
              </a:rPr>
              <a:t>Zixian Huang, Ao Wu, Yulin Shen, Gong Cheng, and Yuzhong Qu. When retriever-reader meets scenario-based multiple-choice questions. In </a:t>
            </a:r>
            <a:r>
              <a:rPr lang="en-US" sz="1200" b="0" i="1" u="none" strike="noStrike" cap="none">
                <a:solidFill>
                  <a:schemeClr val="dk1"/>
                </a:solidFill>
                <a:latin typeface="Arial"/>
                <a:ea typeface="Arial"/>
                <a:cs typeface="Arial"/>
                <a:sym typeface="Arial"/>
              </a:rPr>
              <a:t>Conference on Empirical Methods in Natural Language Processing</a:t>
            </a:r>
            <a:r>
              <a:rPr lang="en-US" sz="1200" b="0" i="0" u="none" strike="noStrike" cap="none">
                <a:solidFill>
                  <a:schemeClr val="dk1"/>
                </a:solidFill>
                <a:latin typeface="Arial"/>
                <a:ea typeface="Arial"/>
                <a:cs typeface="Arial"/>
                <a:sym typeface="Arial"/>
              </a:rPr>
              <a:t>, 2021. URL </a:t>
            </a:r>
            <a:r>
              <a:rPr lang="en-US" sz="1200" b="0" i="0" u="none" strike="noStrike" cap="none">
                <a:solidFill>
                  <a:srgbClr val="000080"/>
                </a:solidFill>
                <a:latin typeface="Arial"/>
                <a:ea typeface="Arial"/>
                <a:cs typeface="Arial"/>
                <a:sym typeface="Arial"/>
              </a:rPr>
              <a:t>https://api.semanticscholar.org/CorpusID: 237364132</a:t>
            </a:r>
            <a:r>
              <a:rPr lang="en-US" sz="1200" b="0" i="0" u="none" strike="noStrike" cap="none">
                <a:solidFill>
                  <a:schemeClr val="dk1"/>
                </a:solidFill>
                <a:latin typeface="Arial"/>
                <a:ea typeface="Arial"/>
                <a:cs typeface="Arial"/>
                <a:sym typeface="Arial"/>
              </a:rPr>
              <a:t>. </a:t>
            </a:r>
            <a:endParaRPr sz="1200" b="0" i="0" u="none" strike="noStrike" cap="none">
              <a:solidFill>
                <a:schemeClr val="dk1"/>
              </a:solidFill>
              <a:latin typeface="Arial"/>
              <a:ea typeface="Arial"/>
              <a:cs typeface="Arial"/>
              <a:sym typeface="Arial"/>
            </a:endParaRPr>
          </a:p>
          <a:p>
            <a:pPr marL="1028700" marR="0" lvl="0" indent="-190500" algn="l" rtl="0">
              <a:lnSpc>
                <a:spcPct val="115000"/>
              </a:lnSpc>
              <a:spcBef>
                <a:spcPts val="0"/>
              </a:spcBef>
              <a:spcAft>
                <a:spcPts val="0"/>
              </a:spcAft>
              <a:buClr>
                <a:schemeClr val="dk1"/>
              </a:buClr>
              <a:buSzPts val="1200"/>
              <a:buChar char="●"/>
            </a:pPr>
            <a:r>
              <a:rPr lang="en-US" sz="1100">
                <a:solidFill>
                  <a:schemeClr val="dk1"/>
                </a:solidFill>
              </a:rPr>
              <a:t>Doe, J. 2025. The Future of Computing. </a:t>
            </a:r>
            <a:r>
              <a:rPr lang="en-US" sz="1100" i="1">
                <a:solidFill>
                  <a:schemeClr val="dk1"/>
                </a:solidFill>
              </a:rPr>
              <a:t>Communications of the ACM</a:t>
            </a:r>
            <a:r>
              <a:rPr lang="en-US" sz="1100">
                <a:solidFill>
                  <a:schemeClr val="dk1"/>
                </a:solidFill>
              </a:rPr>
              <a:t> 69, 10 (Oct. 2025), 123–456.</a:t>
            </a:r>
            <a:r>
              <a:rPr lang="en-US" sz="1100">
                <a:solidFill>
                  <a:schemeClr val="dk1"/>
                </a:solidFill>
                <a:uFill>
                  <a:noFill/>
                </a:uFill>
                <a:hlinkClick r:id="rId4">
                  <a:extLst>
                    <a:ext uri="{A12FA001-AC4F-418D-AE19-62706E023703}">
                      <ahyp:hlinkClr xmlns:ahyp="http://schemas.microsoft.com/office/drawing/2018/hyperlinkcolor" val="tx"/>
                    </a:ext>
                  </a:extLst>
                </a:hlinkClick>
              </a:rPr>
              <a:t> </a:t>
            </a:r>
            <a:r>
              <a:rPr lang="en-US" sz="1100" u="sng">
                <a:solidFill>
                  <a:schemeClr val="hlink"/>
                </a:solidFill>
                <a:hlinkClick r:id="rId4"/>
              </a:rPr>
              <a:t>https://doi.org/10.1145/xxxxxxx.xxxxxxx</a:t>
            </a:r>
            <a:r>
              <a:rPr lang="en-US" sz="1100">
                <a:solidFill>
                  <a:schemeClr val="dk1"/>
                </a:solidFill>
              </a:rPr>
              <a:t>.</a:t>
            </a:r>
            <a:endParaRPr sz="12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43"/>
          <p:cNvSpPr txBox="1">
            <a:spLocks noGrp="1"/>
          </p:cNvSpPr>
          <p:nvPr>
            <p:ph type="title"/>
          </p:nvPr>
        </p:nvSpPr>
        <p:spPr>
          <a:xfrm>
            <a:off x="343075" y="378175"/>
            <a:ext cx="10901700" cy="28581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5400"/>
              <a:buFont typeface="Arial"/>
              <a:buNone/>
            </a:pPr>
            <a:r>
              <a:rPr lang="en-US" sz="5300"/>
              <a:t>Large Language Models Introduction</a:t>
            </a:r>
            <a:endParaRPr sz="5300"/>
          </a:p>
        </p:txBody>
      </p:sp>
      <p:sp>
        <p:nvSpPr>
          <p:cNvPr id="376" name="Google Shape;376;p43"/>
          <p:cNvSpPr txBox="1">
            <a:spLocks noGrp="1"/>
          </p:cNvSpPr>
          <p:nvPr>
            <p:ph type="body" idx="2"/>
          </p:nvPr>
        </p:nvSpPr>
        <p:spPr>
          <a:xfrm>
            <a:off x="343075" y="3292445"/>
            <a:ext cx="7968300" cy="1067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2"/>
              </a:buClr>
              <a:buSzPts val="1600"/>
              <a:buFont typeface="Arial"/>
              <a:buNone/>
            </a:pPr>
            <a:r>
              <a:rPr lang="en-US" sz="4000" dirty="0"/>
              <a:t>BHARAT BHARGAVA</a:t>
            </a:r>
            <a:endParaRPr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44"/>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LLM</a:t>
            </a:r>
            <a:endParaRPr sz="4300"/>
          </a:p>
        </p:txBody>
      </p:sp>
      <p:sp>
        <p:nvSpPr>
          <p:cNvPr id="382" name="Google Shape;382;p44"/>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
        <p:nvSpPr>
          <p:cNvPr id="383" name="Google Shape;383;p44"/>
          <p:cNvSpPr txBox="1"/>
          <p:nvPr/>
        </p:nvSpPr>
        <p:spPr>
          <a:xfrm>
            <a:off x="1154850" y="1067325"/>
            <a:ext cx="9882300" cy="343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700" b="1">
                <a:solidFill>
                  <a:schemeClr val="dk1"/>
                </a:solidFill>
              </a:rPr>
              <a:t>Modern Large Language Models(LLM)</a:t>
            </a:r>
            <a:r>
              <a:rPr lang="en-US" sz="1700" b="1" i="0" u="none" strike="noStrike" cap="none">
                <a:solidFill>
                  <a:schemeClr val="dk1"/>
                </a:solidFill>
                <a:latin typeface="Arial"/>
                <a:ea typeface="Arial"/>
                <a:cs typeface="Arial"/>
                <a:sym typeface="Arial"/>
              </a:rPr>
              <a:t>:</a:t>
            </a:r>
            <a:endParaRPr sz="1700" b="1" i="0" u="none" strike="noStrike" cap="none">
              <a:solidFill>
                <a:schemeClr val="dk1"/>
              </a:solidFill>
              <a:latin typeface="Arial"/>
              <a:ea typeface="Arial"/>
              <a:cs typeface="Arial"/>
              <a:sym typeface="Arial"/>
            </a:endParaRPr>
          </a:p>
          <a:p>
            <a:pPr marL="457200" marR="0" lvl="0" indent="-336550" algn="l" rtl="0">
              <a:lnSpc>
                <a:spcPct val="115000"/>
              </a:lnSpc>
              <a:spcBef>
                <a:spcPts val="1200"/>
              </a:spcBef>
              <a:spcAft>
                <a:spcPts val="0"/>
              </a:spcAft>
              <a:buClr>
                <a:schemeClr val="dk1"/>
              </a:buClr>
              <a:buSzPts val="1700"/>
              <a:buFont typeface="Arial"/>
              <a:buChar char="●"/>
            </a:pPr>
            <a:r>
              <a:rPr lang="en-US" sz="1700">
                <a:solidFill>
                  <a:schemeClr val="dk1"/>
                </a:solidFill>
              </a:rPr>
              <a:t>LLM is pretrained on massive corpus of text data</a:t>
            </a:r>
            <a:endParaRPr sz="1700" b="0" i="0" u="none" strike="noStrike" cap="none">
              <a:solidFill>
                <a:schemeClr val="dk1"/>
              </a:solidFill>
              <a:latin typeface="Arial"/>
              <a:ea typeface="Arial"/>
              <a:cs typeface="Arial"/>
              <a:sym typeface="Arial"/>
            </a:endParaRPr>
          </a:p>
          <a:p>
            <a:pPr marL="457200" lvl="0" indent="-336550" algn="l" rtl="0">
              <a:lnSpc>
                <a:spcPct val="115000"/>
              </a:lnSpc>
              <a:spcBef>
                <a:spcPts val="0"/>
              </a:spcBef>
              <a:spcAft>
                <a:spcPts val="0"/>
              </a:spcAft>
              <a:buClr>
                <a:schemeClr val="dk1"/>
              </a:buClr>
              <a:buSzPts val="1700"/>
              <a:buChar char="●"/>
            </a:pPr>
            <a:r>
              <a:rPr lang="en-US" sz="1700">
                <a:solidFill>
                  <a:schemeClr val="dk1"/>
                </a:solidFill>
              </a:rPr>
              <a:t>Common Tasks Performed by LLMs: Content Generation, Information Retrieval and Summary, Translation &amp; Rewriting, Chatbots and Conversational AI, Agents and Tool-Calling Tasks</a:t>
            </a:r>
            <a:endParaRPr sz="17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700" b="1">
                <a:solidFill>
                  <a:schemeClr val="dk1"/>
                </a:solidFill>
              </a:rPr>
              <a:t>Architecture</a:t>
            </a:r>
            <a:r>
              <a:rPr lang="en-US" sz="1700" b="1" i="0" u="none" strike="noStrike" cap="none">
                <a:solidFill>
                  <a:schemeClr val="dk1"/>
                </a:solidFill>
                <a:latin typeface="Arial"/>
                <a:ea typeface="Arial"/>
                <a:cs typeface="Arial"/>
                <a:sym typeface="Arial"/>
              </a:rPr>
              <a:t>:</a:t>
            </a:r>
            <a:endParaRPr sz="1700" b="1" i="0" u="none" strike="noStrike" cap="none">
              <a:solidFill>
                <a:schemeClr val="dk1"/>
              </a:solidFill>
              <a:latin typeface="Arial"/>
              <a:ea typeface="Arial"/>
              <a:cs typeface="Arial"/>
              <a:sym typeface="Arial"/>
            </a:endParaRPr>
          </a:p>
          <a:p>
            <a:pPr marL="457200" marR="0" lvl="0" indent="-336550" algn="l" rtl="0">
              <a:lnSpc>
                <a:spcPct val="115000"/>
              </a:lnSpc>
              <a:spcBef>
                <a:spcPts val="0"/>
              </a:spcBef>
              <a:spcAft>
                <a:spcPts val="0"/>
              </a:spcAft>
              <a:buClr>
                <a:schemeClr val="dk1"/>
              </a:buClr>
              <a:buSzPts val="1700"/>
              <a:buChar char="●"/>
            </a:pPr>
            <a:r>
              <a:rPr lang="en-US" sz="1700">
                <a:solidFill>
                  <a:schemeClr val="dk1"/>
                </a:solidFill>
              </a:rPr>
              <a:t>Encoder-Decoder, Decoder Only</a:t>
            </a:r>
            <a:endParaRPr>
              <a:solidFill>
                <a:schemeClr val="dk1"/>
              </a:solidFill>
            </a:endParaRPr>
          </a:p>
          <a:p>
            <a:pPr marL="0" lvl="0" indent="0" algn="l" rtl="0">
              <a:lnSpc>
                <a:spcPct val="115000"/>
              </a:lnSpc>
              <a:spcBef>
                <a:spcPts val="1200"/>
              </a:spcBef>
              <a:spcAft>
                <a:spcPts val="0"/>
              </a:spcAft>
              <a:buNone/>
            </a:pPr>
            <a:r>
              <a:rPr lang="en-US" sz="1700" b="1">
                <a:solidFill>
                  <a:schemeClr val="dk1"/>
                </a:solidFill>
              </a:rPr>
              <a:t>Instruction Tuning and RLHF:</a:t>
            </a:r>
            <a:endParaRPr sz="1700" b="1">
              <a:solidFill>
                <a:schemeClr val="dk1"/>
              </a:solidFill>
            </a:endParaRPr>
          </a:p>
          <a:p>
            <a:pPr marL="457200" lvl="0" indent="-336550" algn="l" rtl="0">
              <a:lnSpc>
                <a:spcPct val="115000"/>
              </a:lnSpc>
              <a:spcBef>
                <a:spcPts val="1200"/>
              </a:spcBef>
              <a:spcAft>
                <a:spcPts val="0"/>
              </a:spcAft>
              <a:buClr>
                <a:schemeClr val="dk1"/>
              </a:buClr>
              <a:buSzPts val="1700"/>
              <a:buChar char="●"/>
            </a:pPr>
            <a:r>
              <a:rPr lang="en-US" sz="1700">
                <a:solidFill>
                  <a:schemeClr val="dk1"/>
                </a:solidFill>
              </a:rPr>
              <a:t>Instruction Tuned models are finetuned on (instruction, response) pairs</a:t>
            </a:r>
            <a:endParaRPr sz="1700">
              <a:solidFill>
                <a:schemeClr val="dk1"/>
              </a:solidFill>
            </a:endParaRPr>
          </a:p>
          <a:p>
            <a:pPr marL="457200" lvl="0" indent="-336550" algn="l" rtl="0">
              <a:lnSpc>
                <a:spcPct val="115000"/>
              </a:lnSpc>
              <a:spcBef>
                <a:spcPts val="0"/>
              </a:spcBef>
              <a:spcAft>
                <a:spcPts val="0"/>
              </a:spcAft>
              <a:buClr>
                <a:schemeClr val="dk1"/>
              </a:buClr>
              <a:buSzPts val="1700"/>
              <a:buChar char="●"/>
            </a:pPr>
            <a:r>
              <a:rPr lang="en-US" sz="1700">
                <a:solidFill>
                  <a:schemeClr val="dk1"/>
                </a:solidFill>
              </a:rPr>
              <a:t>Reinforcement Learning on Human Feedback (RLHF) finetunes models on human feedback  </a:t>
            </a:r>
            <a:endParaRPr sz="17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8" name="Google Shape;388;p45"/>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Challenges of LLM</a:t>
            </a:r>
            <a:endParaRPr sz="4300"/>
          </a:p>
        </p:txBody>
      </p:sp>
      <p:sp>
        <p:nvSpPr>
          <p:cNvPr id="389" name="Google Shape;389;p45"/>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sp>
        <p:nvSpPr>
          <p:cNvPr id="390" name="Google Shape;390;p45"/>
          <p:cNvSpPr txBox="1"/>
          <p:nvPr/>
        </p:nvSpPr>
        <p:spPr>
          <a:xfrm>
            <a:off x="1154850" y="1067325"/>
            <a:ext cx="9882300" cy="35694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Hallucination</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LLM tends to generate factually incorrect or unsupported answers</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Explainability</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23850" algn="l" rtl="0">
              <a:lnSpc>
                <a:spcPct val="115000"/>
              </a:lnSpc>
              <a:spcBef>
                <a:spcPts val="0"/>
              </a:spcBef>
              <a:spcAft>
                <a:spcPts val="0"/>
              </a:spcAft>
              <a:buClr>
                <a:schemeClr val="dk1"/>
              </a:buClr>
              <a:buSzPts val="1500"/>
              <a:buFont typeface="Arial"/>
              <a:buChar char="●"/>
            </a:pPr>
            <a:r>
              <a:rPr lang="en-US" sz="1800">
                <a:solidFill>
                  <a:schemeClr val="dk1"/>
                </a:solidFill>
              </a:rPr>
              <a:t>Difficult to interpret decisions from LLM</a:t>
            </a:r>
            <a:endParaRPr sz="1500">
              <a:solidFill>
                <a:schemeClr val="dk1"/>
              </a:solidFill>
            </a:endParaRPr>
          </a:p>
          <a:p>
            <a:pPr marL="0" lvl="0" indent="0" algn="l" rtl="0">
              <a:lnSpc>
                <a:spcPct val="115000"/>
              </a:lnSpc>
              <a:spcBef>
                <a:spcPts val="1200"/>
              </a:spcBef>
              <a:spcAft>
                <a:spcPts val="0"/>
              </a:spcAft>
              <a:buNone/>
            </a:pPr>
            <a:r>
              <a:rPr lang="en-US" sz="1800" b="1">
                <a:solidFill>
                  <a:schemeClr val="dk1"/>
                </a:solidFill>
              </a:rPr>
              <a:t>Bias and Fairness:</a:t>
            </a:r>
            <a:endParaRPr sz="1800" b="1">
              <a:solidFill>
                <a:schemeClr val="dk1"/>
              </a:solidFill>
            </a:endParaRPr>
          </a:p>
          <a:p>
            <a:pPr marL="457200" lvl="0" indent="-323850" algn="l" rtl="0">
              <a:lnSpc>
                <a:spcPct val="115000"/>
              </a:lnSpc>
              <a:spcBef>
                <a:spcPts val="0"/>
              </a:spcBef>
              <a:spcAft>
                <a:spcPts val="0"/>
              </a:spcAft>
              <a:buClr>
                <a:schemeClr val="dk1"/>
              </a:buClr>
              <a:buSzPts val="1500"/>
              <a:buChar char="●"/>
            </a:pPr>
            <a:r>
              <a:rPr lang="en-US" sz="1800">
                <a:solidFill>
                  <a:schemeClr val="dk1"/>
                </a:solidFill>
              </a:rPr>
              <a:t>LLMs tends to reflect and amplify societal or training-data biases</a:t>
            </a:r>
            <a:endParaRPr sz="1800">
              <a:solidFill>
                <a:schemeClr val="dk1"/>
              </a:solidFill>
            </a:endParaRPr>
          </a:p>
          <a:p>
            <a:pPr marL="0" lvl="0" indent="0" algn="l" rtl="0">
              <a:lnSpc>
                <a:spcPct val="115000"/>
              </a:lnSpc>
              <a:spcBef>
                <a:spcPts val="1200"/>
              </a:spcBef>
              <a:spcAft>
                <a:spcPts val="0"/>
              </a:spcAft>
              <a:buNone/>
            </a:pPr>
            <a:r>
              <a:rPr lang="en-US" sz="1800" b="1">
                <a:solidFill>
                  <a:schemeClr val="dk1"/>
                </a:solidFill>
              </a:rPr>
              <a:t>Resource Intensive:</a:t>
            </a:r>
            <a:endParaRPr sz="1800" b="1">
              <a:solidFill>
                <a:schemeClr val="dk1"/>
              </a:solidFill>
            </a:endParaRPr>
          </a:p>
          <a:p>
            <a:pPr marL="457200" lvl="0" indent="-323850" algn="l" rtl="0">
              <a:lnSpc>
                <a:spcPct val="115000"/>
              </a:lnSpc>
              <a:spcBef>
                <a:spcPts val="0"/>
              </a:spcBef>
              <a:spcAft>
                <a:spcPts val="0"/>
              </a:spcAft>
              <a:buClr>
                <a:schemeClr val="dk1"/>
              </a:buClr>
              <a:buSzPts val="1500"/>
              <a:buChar char="●"/>
            </a:pPr>
            <a:r>
              <a:rPr lang="en-US" sz="1800">
                <a:solidFill>
                  <a:schemeClr val="dk1"/>
                </a:solidFill>
              </a:rPr>
              <a:t>Pretraining of LLMs is data and computation intensive </a:t>
            </a: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46"/>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Fundamentals</a:t>
            </a:r>
            <a:endParaRPr sz="4300"/>
          </a:p>
        </p:txBody>
      </p:sp>
      <p:sp>
        <p:nvSpPr>
          <p:cNvPr id="396" name="Google Shape;396;p46"/>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5</a:t>
            </a:fld>
            <a:endParaRPr/>
          </a:p>
        </p:txBody>
      </p:sp>
      <p:sp>
        <p:nvSpPr>
          <p:cNvPr id="397" name="Google Shape;397;p46"/>
          <p:cNvSpPr txBox="1"/>
          <p:nvPr/>
        </p:nvSpPr>
        <p:spPr>
          <a:xfrm>
            <a:off x="1154850" y="1009525"/>
            <a:ext cx="9882300" cy="5121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700"/>
              <a:buFont typeface="Arial"/>
              <a:buNone/>
            </a:pPr>
            <a:r>
              <a:rPr lang="en-US" sz="1800" b="1">
                <a:solidFill>
                  <a:schemeClr val="dk1"/>
                </a:solidFill>
              </a:rPr>
              <a:t>RNN:</a:t>
            </a:r>
            <a:endParaRPr sz="1800" b="1">
              <a:solidFill>
                <a:schemeClr val="dk1"/>
              </a:solidFill>
            </a:endParaRPr>
          </a:p>
          <a:p>
            <a:pPr marL="457200" lvl="0" indent="-342900" algn="l" rtl="0">
              <a:lnSpc>
                <a:spcPct val="115000"/>
              </a:lnSpc>
              <a:spcBef>
                <a:spcPts val="1200"/>
              </a:spcBef>
              <a:spcAft>
                <a:spcPts val="0"/>
              </a:spcAft>
              <a:buClr>
                <a:schemeClr val="dk1"/>
              </a:buClr>
              <a:buSzPts val="1800"/>
              <a:buChar char="●"/>
            </a:pPr>
            <a:r>
              <a:rPr lang="en-US" sz="1800">
                <a:solidFill>
                  <a:schemeClr val="dk1"/>
                </a:solidFill>
              </a:rPr>
              <a:t>A class of neural network designed to handle sequential data by using internal memory (a hidden state) to process a sequence of inputs</a:t>
            </a:r>
            <a:endParaRPr sz="1800" b="1">
              <a:solidFill>
                <a:schemeClr val="dk1"/>
              </a:solidFill>
            </a:endParaRPr>
          </a:p>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LSTM</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Recurrent neural network (RNN) that uses a gating mechanism to selectively retain or forget information over long sequences, solving the vanishing gradient problem </a:t>
            </a:r>
            <a:endParaRPr sz="1800">
              <a:solidFill>
                <a:schemeClr val="dk1"/>
              </a:solidFill>
            </a:endParaRPr>
          </a:p>
          <a:p>
            <a:pPr marL="0" marR="0" lvl="0" indent="0" algn="l" rtl="0">
              <a:lnSpc>
                <a:spcPct val="115000"/>
              </a:lnSpc>
              <a:spcBef>
                <a:spcPts val="1200"/>
              </a:spcBef>
              <a:spcAft>
                <a:spcPts val="0"/>
              </a:spcAft>
              <a:buNone/>
            </a:pPr>
            <a:r>
              <a:rPr lang="en-US" sz="1800" b="1">
                <a:solidFill>
                  <a:schemeClr val="dk1"/>
                </a:solidFill>
              </a:rPr>
              <a:t>Attention</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23850" algn="l" rtl="0">
              <a:lnSpc>
                <a:spcPct val="115000"/>
              </a:lnSpc>
              <a:spcBef>
                <a:spcPts val="0"/>
              </a:spcBef>
              <a:spcAft>
                <a:spcPts val="0"/>
              </a:spcAft>
              <a:buClr>
                <a:schemeClr val="dk1"/>
              </a:buClr>
              <a:buSzPts val="1500"/>
              <a:buFont typeface="Arial"/>
              <a:buChar char="●"/>
            </a:pPr>
            <a:r>
              <a:rPr lang="en-US" sz="1800">
                <a:solidFill>
                  <a:schemeClr val="dk1"/>
                </a:solidFill>
              </a:rPr>
              <a:t>A mechanism that allows a neural network to dynamically weigh the importance of different parts of the input data when producing an output</a:t>
            </a:r>
            <a:endParaRPr sz="1800">
              <a:solidFill>
                <a:schemeClr val="dk1"/>
              </a:solidFill>
            </a:endParaRPr>
          </a:p>
          <a:p>
            <a:pPr marL="0" lvl="0" indent="0" algn="l" rtl="0">
              <a:lnSpc>
                <a:spcPct val="115000"/>
              </a:lnSpc>
              <a:spcBef>
                <a:spcPts val="1200"/>
              </a:spcBef>
              <a:spcAft>
                <a:spcPts val="0"/>
              </a:spcAft>
              <a:buNone/>
            </a:pPr>
            <a:r>
              <a:rPr lang="en-US" sz="1800" b="1">
                <a:solidFill>
                  <a:schemeClr val="dk1"/>
                </a:solidFill>
              </a:rPr>
              <a:t>Multilayer Perceptron (MLP):</a:t>
            </a:r>
            <a:endParaRPr sz="1800" b="1">
              <a:solidFill>
                <a:schemeClr val="dk1"/>
              </a:solidFill>
            </a:endParaRPr>
          </a:p>
          <a:p>
            <a:pPr marL="457200" lvl="0" indent="-323850" algn="l" rtl="0">
              <a:lnSpc>
                <a:spcPct val="115000"/>
              </a:lnSpc>
              <a:spcBef>
                <a:spcPts val="0"/>
              </a:spcBef>
              <a:spcAft>
                <a:spcPts val="0"/>
              </a:spcAft>
              <a:buClr>
                <a:schemeClr val="dk1"/>
              </a:buClr>
              <a:buSzPts val="1500"/>
              <a:buChar char="●"/>
            </a:pPr>
            <a:r>
              <a:rPr lang="en-US" sz="1800">
                <a:solidFill>
                  <a:schemeClr val="dk1"/>
                </a:solidFill>
              </a:rPr>
              <a:t>A foundational feedforward artificial neural network composed of at least three layers (input, output, and one or more hidden layers) where neurons are fully connected, and activation functions introduce non-linearity</a:t>
            </a: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Google Shape;402;p47"/>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Fundamentals</a:t>
            </a:r>
            <a:endParaRPr sz="4300"/>
          </a:p>
        </p:txBody>
      </p:sp>
      <p:sp>
        <p:nvSpPr>
          <p:cNvPr id="403" name="Google Shape;403;p47"/>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sp>
        <p:nvSpPr>
          <p:cNvPr id="404" name="Google Shape;404;p47"/>
          <p:cNvSpPr txBox="1"/>
          <p:nvPr/>
        </p:nvSpPr>
        <p:spPr>
          <a:xfrm>
            <a:off x="1089025" y="1036500"/>
            <a:ext cx="9882300" cy="58215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Embedding</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Low-dimensional, dense, real-valued vector representation of discrete objects (like words, categories, or entities) that captures their semantic relationships and allows them to be e</a:t>
            </a:r>
            <a:r>
              <a:rPr lang="en-US" sz="1800" b="1">
                <a:solidFill>
                  <a:schemeClr val="dk1"/>
                </a:solidFill>
              </a:rPr>
              <a:t>f</a:t>
            </a:r>
            <a:r>
              <a:rPr lang="en-US" sz="1800">
                <a:solidFill>
                  <a:schemeClr val="dk1"/>
                </a:solidFill>
              </a:rPr>
              <a:t>ficiently processed by machine learning models.</a:t>
            </a:r>
            <a:endParaRPr sz="1800">
              <a:solidFill>
                <a:schemeClr val="dk1"/>
              </a:solidFill>
            </a:endParaRPr>
          </a:p>
          <a:p>
            <a:pPr marL="0" marR="0" lvl="0" indent="0" algn="l" rtl="0">
              <a:lnSpc>
                <a:spcPct val="115000"/>
              </a:lnSpc>
              <a:spcBef>
                <a:spcPts val="0"/>
              </a:spcBef>
              <a:spcAft>
                <a:spcPts val="0"/>
              </a:spcAft>
              <a:buNone/>
            </a:pPr>
            <a:r>
              <a:rPr lang="en-US" sz="1800" b="1">
                <a:solidFill>
                  <a:schemeClr val="dk1"/>
                </a:solidFill>
              </a:rPr>
              <a:t>Continual Pretraining:</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Font typeface="Arial"/>
              <a:buChar char="●"/>
            </a:pPr>
            <a:r>
              <a:rPr lang="en-US" sz="1800">
                <a:solidFill>
                  <a:schemeClr val="dk1"/>
                </a:solidFill>
              </a:rPr>
              <a:t>An adaptation method where a language model, already pretrained on a large general corpus, is further trained iteratively on a continuously updating or domain-specific dataset to maintain or improve its performance over time without forgetting previous knowledge.</a:t>
            </a:r>
            <a:endParaRPr sz="1800">
              <a:solidFill>
                <a:schemeClr val="dk1"/>
              </a:solidFill>
            </a:endParaRPr>
          </a:p>
          <a:p>
            <a:pPr marL="0" marR="0" lvl="0" indent="0" algn="l" rtl="0">
              <a:lnSpc>
                <a:spcPct val="115000"/>
              </a:lnSpc>
              <a:spcBef>
                <a:spcPts val="0"/>
              </a:spcBef>
              <a:spcAft>
                <a:spcPts val="0"/>
              </a:spcAft>
              <a:buNone/>
            </a:pPr>
            <a:r>
              <a:rPr lang="en-US" sz="1800" b="1">
                <a:solidFill>
                  <a:schemeClr val="dk1"/>
                </a:solidFill>
              </a:rPr>
              <a:t>Supervised Learning:</a:t>
            </a:r>
            <a:endParaRPr sz="1800" b="1">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paradigm where the model is trained on labeled data (input-output pairs) to learn a mapping function that can predict the output for new, unseen inputs.</a:t>
            </a:r>
            <a:endParaRPr sz="18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sz="1800" b="1">
                <a:solidFill>
                  <a:schemeClr val="dk1"/>
                </a:solidFill>
              </a:rPr>
              <a:t>Contextual Multi-Armed Bandit:</a:t>
            </a:r>
            <a:endParaRPr sz="1800" b="1">
              <a:solidFill>
                <a:schemeClr val="dk1"/>
              </a:solidFill>
            </a:endParaRPr>
          </a:p>
          <a:p>
            <a:pPr marL="457200" lvl="0" indent="-323850" algn="l" rtl="0">
              <a:lnSpc>
                <a:spcPct val="115000"/>
              </a:lnSpc>
              <a:spcBef>
                <a:spcPts val="0"/>
              </a:spcBef>
              <a:spcAft>
                <a:spcPts val="0"/>
              </a:spcAft>
              <a:buClr>
                <a:schemeClr val="dk1"/>
              </a:buClr>
              <a:buSzPts val="1500"/>
              <a:buChar char="●"/>
            </a:pPr>
            <a:r>
              <a:rPr lang="en-US" sz="1800">
                <a:solidFill>
                  <a:schemeClr val="dk1"/>
                </a:solidFill>
              </a:rPr>
              <a:t>An online learning problem where an agent chooses one of several actions (arms) based on a current state (context) to maximize cumulative reward, balancing exploration of unknown actions with exploitation of known good actions.</a:t>
            </a:r>
            <a:endParaRPr sz="1800">
              <a:solidFill>
                <a:schemeClr val="dk1"/>
              </a:solidFill>
            </a:endParaRPr>
          </a:p>
          <a:p>
            <a:pPr marL="0" lvl="0" indent="0" algn="l" rtl="0">
              <a:lnSpc>
                <a:spcPct val="115000"/>
              </a:lnSpc>
              <a:spcBef>
                <a:spcPts val="0"/>
              </a:spcBef>
              <a:spcAft>
                <a:spcPts val="0"/>
              </a:spcAft>
              <a:buNone/>
            </a:pPr>
            <a:endParaRPr sz="1800">
              <a:solidFill>
                <a:schemeClr val="dk1"/>
              </a:solidFill>
            </a:endParaRPr>
          </a:p>
          <a:p>
            <a:pPr marL="457200" lvl="0" indent="0" algn="l" rtl="0">
              <a:lnSpc>
                <a:spcPct val="115000"/>
              </a:lnSpc>
              <a:spcBef>
                <a:spcPts val="0"/>
              </a:spcBef>
              <a:spcAft>
                <a:spcPts val="0"/>
              </a:spcAft>
              <a:buNone/>
            </a:pP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48"/>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Fundamentals</a:t>
            </a:r>
            <a:endParaRPr sz="4300"/>
          </a:p>
        </p:txBody>
      </p:sp>
      <p:sp>
        <p:nvSpPr>
          <p:cNvPr id="410" name="Google Shape;410;p48"/>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
        <p:nvSpPr>
          <p:cNvPr id="411" name="Google Shape;411;p48"/>
          <p:cNvSpPr txBox="1"/>
          <p:nvPr/>
        </p:nvSpPr>
        <p:spPr>
          <a:xfrm>
            <a:off x="1154850" y="1009525"/>
            <a:ext cx="9882300" cy="5433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US" sz="1800" b="1">
                <a:solidFill>
                  <a:schemeClr val="dk1"/>
                </a:solidFill>
              </a:rPr>
              <a:t>Transformer: </a:t>
            </a:r>
            <a:endParaRPr sz="1800" b="1">
              <a:solidFill>
                <a:schemeClr val="dk1"/>
              </a:solidFill>
            </a:endParaRPr>
          </a:p>
          <a:p>
            <a:pPr marL="457200" lvl="0" indent="-342900" algn="l" rtl="0">
              <a:spcBef>
                <a:spcPts val="0"/>
              </a:spcBef>
              <a:spcAft>
                <a:spcPts val="0"/>
              </a:spcAft>
              <a:buClr>
                <a:schemeClr val="dk1"/>
              </a:buClr>
              <a:buSzPts val="1800"/>
              <a:buChar char="●"/>
            </a:pPr>
            <a:r>
              <a:rPr lang="en-US" sz="1800">
                <a:solidFill>
                  <a:schemeClr val="dk1"/>
                </a:solidFill>
              </a:rPr>
              <a:t>A neural network architecture that relies on a self-attention mechanism to process all input data simultaneously, making it highly effective for tasks like machine translation and language understanding.</a:t>
            </a:r>
            <a:endParaRPr sz="1800" b="1">
              <a:solidFill>
                <a:schemeClr val="dk1"/>
              </a:solidFill>
            </a:endParaRPr>
          </a:p>
          <a:p>
            <a:pPr marL="0" lvl="0" indent="0" algn="l" rtl="0">
              <a:spcBef>
                <a:spcPts val="0"/>
              </a:spcBef>
              <a:spcAft>
                <a:spcPts val="0"/>
              </a:spcAft>
              <a:buClr>
                <a:schemeClr val="dk1"/>
              </a:buClr>
              <a:buSzPts val="1100"/>
              <a:buFont typeface="Arial"/>
              <a:buNone/>
            </a:pPr>
            <a:endParaRPr sz="1800" b="1">
              <a:solidFill>
                <a:schemeClr val="dk1"/>
              </a:solidFill>
            </a:endParaRPr>
          </a:p>
          <a:p>
            <a:pPr marL="0" lvl="0" indent="0" algn="l" rtl="0">
              <a:spcBef>
                <a:spcPts val="0"/>
              </a:spcBef>
              <a:spcAft>
                <a:spcPts val="0"/>
              </a:spcAft>
              <a:buClr>
                <a:schemeClr val="dk1"/>
              </a:buClr>
              <a:buSzPts val="1100"/>
              <a:buFont typeface="Arial"/>
              <a:buNone/>
            </a:pPr>
            <a:r>
              <a:rPr lang="en-US" sz="1800" b="1">
                <a:solidFill>
                  <a:schemeClr val="dk1"/>
                </a:solidFill>
              </a:rPr>
              <a:t>Convolutional Neural Network (CNN): </a:t>
            </a:r>
            <a:endParaRPr sz="1800" b="1">
              <a:solidFill>
                <a:schemeClr val="dk1"/>
              </a:solidFill>
            </a:endParaRPr>
          </a:p>
          <a:p>
            <a:pPr marL="457200" lvl="0" indent="-342900" algn="l" rtl="0">
              <a:spcBef>
                <a:spcPts val="0"/>
              </a:spcBef>
              <a:spcAft>
                <a:spcPts val="0"/>
              </a:spcAft>
              <a:buClr>
                <a:schemeClr val="dk1"/>
              </a:buClr>
              <a:buSzPts val="1800"/>
              <a:buChar char="●"/>
            </a:pPr>
            <a:r>
              <a:rPr lang="en-US" sz="1800">
                <a:solidFill>
                  <a:schemeClr val="dk1"/>
                </a:solidFill>
              </a:rPr>
              <a:t>A type of deep neural network that uses learnable filters (or kernels) to automatically detect and learn hierarchical patterns in grid-like data, such as images.</a:t>
            </a:r>
            <a:endParaRPr sz="1800" b="1">
              <a:solidFill>
                <a:schemeClr val="dk1"/>
              </a:solidFill>
            </a:endParaRPr>
          </a:p>
          <a:p>
            <a:pPr marL="0" lvl="0" indent="0" algn="l" rtl="0">
              <a:spcBef>
                <a:spcPts val="0"/>
              </a:spcBef>
              <a:spcAft>
                <a:spcPts val="0"/>
              </a:spcAft>
              <a:buClr>
                <a:schemeClr val="dk1"/>
              </a:buClr>
              <a:buSzPts val="1100"/>
              <a:buFont typeface="Arial"/>
              <a:buNone/>
            </a:pPr>
            <a:endParaRPr sz="1800" b="1">
              <a:solidFill>
                <a:schemeClr val="dk1"/>
              </a:solidFill>
            </a:endParaRPr>
          </a:p>
          <a:p>
            <a:pPr marL="0" lvl="0" indent="0" algn="l" rtl="0">
              <a:spcBef>
                <a:spcPts val="0"/>
              </a:spcBef>
              <a:spcAft>
                <a:spcPts val="0"/>
              </a:spcAft>
              <a:buClr>
                <a:schemeClr val="dk1"/>
              </a:buClr>
              <a:buSzPts val="1100"/>
              <a:buFont typeface="Arial"/>
              <a:buNone/>
            </a:pPr>
            <a:r>
              <a:rPr lang="en-US" sz="1800" b="1">
                <a:solidFill>
                  <a:schemeClr val="dk1"/>
                </a:solidFill>
              </a:rPr>
              <a:t>Generative Adversarial Network (GAN): </a:t>
            </a:r>
            <a:endParaRPr sz="1800" b="1">
              <a:solidFill>
                <a:schemeClr val="dk1"/>
              </a:solidFill>
            </a:endParaRPr>
          </a:p>
          <a:p>
            <a:pPr marL="457200" lvl="0" indent="-342900" algn="l" rtl="0">
              <a:spcBef>
                <a:spcPts val="0"/>
              </a:spcBef>
              <a:spcAft>
                <a:spcPts val="0"/>
              </a:spcAft>
              <a:buClr>
                <a:schemeClr val="dk1"/>
              </a:buClr>
              <a:buSzPts val="1800"/>
              <a:buChar char="●"/>
            </a:pPr>
            <a:r>
              <a:rPr lang="en-US" sz="1800">
                <a:solidFill>
                  <a:schemeClr val="dk1"/>
                </a:solidFill>
              </a:rPr>
              <a:t>A framework consisting of two competing neural networks, a generator and a discriminator, which are trained together to create realistic synthetic data that mimics a given distribution.</a:t>
            </a:r>
            <a:endParaRPr sz="1800" b="1">
              <a:solidFill>
                <a:schemeClr val="dk1"/>
              </a:solidFill>
            </a:endParaRPr>
          </a:p>
          <a:p>
            <a:pPr marL="0" lvl="0" indent="0" algn="l" rtl="0">
              <a:spcBef>
                <a:spcPts val="0"/>
              </a:spcBef>
              <a:spcAft>
                <a:spcPts val="0"/>
              </a:spcAft>
              <a:buClr>
                <a:schemeClr val="dk1"/>
              </a:buClr>
              <a:buSzPts val="1100"/>
              <a:buFont typeface="Arial"/>
              <a:buNone/>
            </a:pPr>
            <a:endParaRPr sz="1800" b="1">
              <a:solidFill>
                <a:schemeClr val="dk1"/>
              </a:solidFill>
            </a:endParaRPr>
          </a:p>
          <a:p>
            <a:pPr marL="0" lvl="0" indent="0" algn="l" rtl="0">
              <a:spcBef>
                <a:spcPts val="0"/>
              </a:spcBef>
              <a:spcAft>
                <a:spcPts val="0"/>
              </a:spcAft>
              <a:buClr>
                <a:schemeClr val="dk1"/>
              </a:buClr>
              <a:buSzPts val="1100"/>
              <a:buFont typeface="Arial"/>
              <a:buNone/>
            </a:pPr>
            <a:r>
              <a:rPr lang="en-US" sz="1800" b="1">
                <a:solidFill>
                  <a:schemeClr val="dk1"/>
                </a:solidFill>
              </a:rPr>
              <a:t>Autoencoder: </a:t>
            </a:r>
            <a:endParaRPr sz="1800" b="1">
              <a:solidFill>
                <a:schemeClr val="dk1"/>
              </a:solidFill>
            </a:endParaRPr>
          </a:p>
          <a:p>
            <a:pPr marL="457200" lvl="0" indent="-342900" algn="l" rtl="0">
              <a:spcBef>
                <a:spcPts val="0"/>
              </a:spcBef>
              <a:spcAft>
                <a:spcPts val="0"/>
              </a:spcAft>
              <a:buClr>
                <a:schemeClr val="dk1"/>
              </a:buClr>
              <a:buSzPts val="1800"/>
              <a:buChar char="●"/>
            </a:pPr>
            <a:r>
              <a:rPr lang="en-US" sz="1800">
                <a:solidFill>
                  <a:schemeClr val="dk1"/>
                </a:solidFill>
              </a:rPr>
              <a:t>An unsupervised neural network that learns a compressed representation (encoding) of input data and then reconstructs the original data from this encoding, used for feature learning and dimensionality reduction.</a:t>
            </a:r>
            <a:endParaRPr sz="1800" b="1">
              <a:solidFill>
                <a:schemeClr val="dk1"/>
              </a:solidFill>
            </a:endParaRPr>
          </a:p>
          <a:p>
            <a:pPr marL="0" lvl="0" indent="0" algn="l" rtl="0">
              <a:spcBef>
                <a:spcPts val="0"/>
              </a:spcBef>
              <a:spcAft>
                <a:spcPts val="0"/>
              </a:spcAft>
              <a:buClr>
                <a:schemeClr val="dk1"/>
              </a:buClr>
              <a:buSzPts val="1700"/>
              <a:buFont typeface="Arial"/>
              <a:buNone/>
            </a:pPr>
            <a:endParaRPr sz="1800" b="1">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Google Shape;416;p49"/>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Fundamentals</a:t>
            </a:r>
            <a:endParaRPr sz="4300"/>
          </a:p>
        </p:txBody>
      </p:sp>
      <p:sp>
        <p:nvSpPr>
          <p:cNvPr id="417" name="Google Shape;417;p49"/>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
        <p:nvSpPr>
          <p:cNvPr id="418" name="Google Shape;418;p49"/>
          <p:cNvSpPr txBox="1"/>
          <p:nvPr/>
        </p:nvSpPr>
        <p:spPr>
          <a:xfrm>
            <a:off x="1154850" y="1009525"/>
            <a:ext cx="9882300" cy="2662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US" sz="1800" b="1">
                <a:solidFill>
                  <a:schemeClr val="dk1"/>
                </a:solidFill>
              </a:rPr>
              <a:t>Foundation Model: </a:t>
            </a:r>
            <a:endParaRPr sz="1800" b="1">
              <a:solidFill>
                <a:schemeClr val="dk1"/>
              </a:solidFill>
            </a:endParaRPr>
          </a:p>
          <a:p>
            <a:pPr marL="457200" lvl="0" indent="-342900" algn="l" rtl="0">
              <a:spcBef>
                <a:spcPts val="0"/>
              </a:spcBef>
              <a:spcAft>
                <a:spcPts val="0"/>
              </a:spcAft>
              <a:buClr>
                <a:schemeClr val="dk1"/>
              </a:buClr>
              <a:buSzPts val="1800"/>
              <a:buChar char="●"/>
            </a:pPr>
            <a:r>
              <a:rPr lang="en-US" sz="1800">
                <a:solidFill>
                  <a:schemeClr val="dk1"/>
                </a:solidFill>
              </a:rPr>
              <a:t>A large-scale model trained on a vast quantity of broad data that can be adapted to a wide range of downstream tasks, serving as a base for more specialized applications</a:t>
            </a:r>
            <a:endParaRPr sz="1800" b="1">
              <a:solidFill>
                <a:schemeClr val="dk1"/>
              </a:solidFill>
            </a:endParaRPr>
          </a:p>
          <a:p>
            <a:pPr marL="0" lvl="0" indent="0" algn="l" rtl="0">
              <a:spcBef>
                <a:spcPts val="0"/>
              </a:spcBef>
              <a:spcAft>
                <a:spcPts val="0"/>
              </a:spcAft>
              <a:buClr>
                <a:schemeClr val="dk1"/>
              </a:buClr>
              <a:buSzPts val="1100"/>
              <a:buFont typeface="Arial"/>
              <a:buNone/>
            </a:pPr>
            <a:endParaRPr sz="1800" b="1">
              <a:solidFill>
                <a:schemeClr val="dk1"/>
              </a:solidFill>
            </a:endParaRPr>
          </a:p>
          <a:p>
            <a:pPr marL="0" lvl="0" indent="0" algn="l" rtl="0">
              <a:spcBef>
                <a:spcPts val="0"/>
              </a:spcBef>
              <a:spcAft>
                <a:spcPts val="0"/>
              </a:spcAft>
              <a:buClr>
                <a:schemeClr val="dk1"/>
              </a:buClr>
              <a:buSzPts val="1100"/>
              <a:buFont typeface="Arial"/>
              <a:buNone/>
            </a:pPr>
            <a:r>
              <a:rPr lang="en-US" sz="1800" b="1">
                <a:solidFill>
                  <a:schemeClr val="dk1"/>
                </a:solidFill>
              </a:rPr>
              <a:t>Meta-Learning: </a:t>
            </a:r>
            <a:endParaRPr sz="1800" b="1">
              <a:solidFill>
                <a:schemeClr val="dk1"/>
              </a:solidFill>
            </a:endParaRPr>
          </a:p>
          <a:p>
            <a:pPr marL="457200" lvl="0" indent="-342900" algn="l" rtl="0">
              <a:spcBef>
                <a:spcPts val="0"/>
              </a:spcBef>
              <a:spcAft>
                <a:spcPts val="0"/>
              </a:spcAft>
              <a:buClr>
                <a:schemeClr val="dk1"/>
              </a:buClr>
              <a:buSzPts val="1800"/>
              <a:buChar char="●"/>
            </a:pPr>
            <a:r>
              <a:rPr lang="en-US" sz="1800">
                <a:solidFill>
                  <a:schemeClr val="dk1"/>
                </a:solidFill>
              </a:rPr>
              <a:t>An advanced subfield of machine learning, often called "learning to learn," where the goal is to train a model on a variety of tasks so it can solve new, unseen tasks more efficiently</a:t>
            </a:r>
            <a:endParaRPr sz="1800" b="1">
              <a:solidFill>
                <a:schemeClr val="dk1"/>
              </a:solidFill>
            </a:endParaRPr>
          </a:p>
          <a:p>
            <a:pPr marL="0" lvl="0" indent="0" algn="l" rtl="0">
              <a:spcBef>
                <a:spcPts val="0"/>
              </a:spcBef>
              <a:spcAft>
                <a:spcPts val="0"/>
              </a:spcAft>
              <a:buClr>
                <a:schemeClr val="dk1"/>
              </a:buClr>
              <a:buSzPts val="1700"/>
              <a:buFont typeface="Arial"/>
              <a:buNone/>
            </a:pPr>
            <a:endParaRPr sz="1800" b="1">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Google Shape;423;p50"/>
          <p:cNvSpPr txBox="1">
            <a:spLocks noGrp="1"/>
          </p:cNvSpPr>
          <p:nvPr>
            <p:ph type="title"/>
          </p:nvPr>
        </p:nvSpPr>
        <p:spPr>
          <a:xfrm>
            <a:off x="462600" y="-3"/>
            <a:ext cx="11266800" cy="13209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800"/>
              <a:buFont typeface="Arial"/>
              <a:buNone/>
            </a:pPr>
            <a:r>
              <a:rPr lang="en-US" sz="4300"/>
              <a:t>Multi-arm Bandit Fundamentals</a:t>
            </a:r>
            <a:endParaRPr sz="4300"/>
          </a:p>
        </p:txBody>
      </p:sp>
      <p:sp>
        <p:nvSpPr>
          <p:cNvPr id="424" name="Google Shape;424;p50"/>
          <p:cNvSpPr txBox="1">
            <a:spLocks noGrp="1"/>
          </p:cNvSpPr>
          <p:nvPr>
            <p:ph type="sldNum" idx="12"/>
          </p:nvPr>
        </p:nvSpPr>
        <p:spPr>
          <a:xfrm>
            <a:off x="10634663" y="6290433"/>
            <a:ext cx="11001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sp>
        <p:nvSpPr>
          <p:cNvPr id="425" name="Google Shape;425;p50"/>
          <p:cNvSpPr txBox="1"/>
          <p:nvPr/>
        </p:nvSpPr>
        <p:spPr>
          <a:xfrm>
            <a:off x="1154850" y="1067325"/>
            <a:ext cx="9882300" cy="5481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800" b="1">
                <a:solidFill>
                  <a:schemeClr val="dk1"/>
                </a:solidFill>
              </a:rPr>
              <a:t>Upper Confidence Bound (UCB)</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1200"/>
              </a:spcBef>
              <a:spcAft>
                <a:spcPts val="0"/>
              </a:spcAft>
              <a:buClr>
                <a:schemeClr val="dk1"/>
              </a:buClr>
              <a:buSzPts val="1800"/>
              <a:buFont typeface="Arial"/>
              <a:buChar char="●"/>
            </a:pPr>
            <a:r>
              <a:rPr lang="en-US" sz="1800">
                <a:solidFill>
                  <a:schemeClr val="dk1"/>
                </a:solidFill>
              </a:rPr>
              <a:t>Achieves a balance by selecting the arm that maximizes the potential for high reward, not just the observed average reward</a:t>
            </a:r>
            <a:endParaRPr sz="1800">
              <a:solidFill>
                <a:schemeClr val="dk1"/>
              </a:solidFill>
            </a:endParaRPr>
          </a:p>
          <a:p>
            <a:pPr marL="0" marR="0" lvl="0" indent="0" algn="l" rtl="0">
              <a:lnSpc>
                <a:spcPct val="115000"/>
              </a:lnSpc>
              <a:spcBef>
                <a:spcPts val="1200"/>
              </a:spcBef>
              <a:spcAft>
                <a:spcPts val="0"/>
              </a:spcAft>
              <a:buClr>
                <a:srgbClr val="000000"/>
              </a:buClr>
              <a:buSzPts val="1700"/>
              <a:buFont typeface="Arial"/>
              <a:buNone/>
            </a:pPr>
            <a:r>
              <a:rPr lang="en-US" sz="1800" b="1">
                <a:solidFill>
                  <a:schemeClr val="dk1"/>
                </a:solidFill>
              </a:rPr>
              <a:t>Adaptive Greedy (AG)</a:t>
            </a:r>
            <a:r>
              <a:rPr lang="en-US" sz="1800" b="1" i="0" u="none" strike="noStrike" cap="none">
                <a:solidFill>
                  <a:schemeClr val="dk1"/>
                </a:solidFill>
                <a:latin typeface="Arial"/>
                <a:ea typeface="Arial"/>
                <a:cs typeface="Arial"/>
                <a:sym typeface="Arial"/>
              </a:rPr>
              <a:t>:</a:t>
            </a:r>
            <a:endParaRPr sz="1800" b="1" i="0" u="none" strike="noStrike" cap="none">
              <a:solidFill>
                <a:schemeClr val="dk1"/>
              </a:solidFill>
              <a:latin typeface="Arial"/>
              <a:ea typeface="Arial"/>
              <a:cs typeface="Arial"/>
              <a:sym typeface="Arial"/>
            </a:endParaRPr>
          </a:p>
          <a:p>
            <a:pPr marL="457200" marR="0" lvl="0" indent="-342900" algn="l" rtl="0">
              <a:lnSpc>
                <a:spcPct val="115000"/>
              </a:lnSpc>
              <a:spcBef>
                <a:spcPts val="0"/>
              </a:spcBef>
              <a:spcAft>
                <a:spcPts val="0"/>
              </a:spcAft>
              <a:buClr>
                <a:schemeClr val="dk1"/>
              </a:buClr>
              <a:buSzPts val="1800"/>
              <a:buChar char="●"/>
            </a:pPr>
            <a:r>
              <a:rPr lang="en-US" sz="1800">
                <a:solidFill>
                  <a:schemeClr val="dk1"/>
                </a:solidFill>
              </a:rPr>
              <a:t>Explores by choosing the action with the highest potential reward, factoring in both its estimated performance and the uncertainty around that estimate</a:t>
            </a:r>
            <a:endParaRPr sz="1800">
              <a:solidFill>
                <a:schemeClr val="dk1"/>
              </a:solidFill>
            </a:endParaRPr>
          </a:p>
          <a:p>
            <a:pPr marL="0" lvl="0" indent="0" algn="l" rtl="0">
              <a:lnSpc>
                <a:spcPct val="115000"/>
              </a:lnSpc>
              <a:spcBef>
                <a:spcPts val="1200"/>
              </a:spcBef>
              <a:spcAft>
                <a:spcPts val="0"/>
              </a:spcAft>
              <a:buNone/>
            </a:pPr>
            <a:r>
              <a:rPr lang="en-US" sz="1800" b="1">
                <a:solidFill>
                  <a:schemeClr val="dk1"/>
                </a:solidFill>
              </a:rPr>
              <a:t>Epsilon Greedy (EG):</a:t>
            </a:r>
            <a:endParaRPr sz="1800" b="1">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chooses the best-known option, but with a small, fixed probability (ϵ), it deliberately chooses a completely random action to discover other possibilities</a:t>
            </a:r>
            <a:endParaRPr sz="1800">
              <a:solidFill>
                <a:schemeClr val="dk1"/>
              </a:solidFill>
            </a:endParaRPr>
          </a:p>
          <a:p>
            <a:pPr marL="0" lvl="0" indent="0" algn="l" rtl="0">
              <a:lnSpc>
                <a:spcPct val="115000"/>
              </a:lnSpc>
              <a:spcBef>
                <a:spcPts val="0"/>
              </a:spcBef>
              <a:spcAft>
                <a:spcPts val="0"/>
              </a:spcAft>
              <a:buNone/>
            </a:pPr>
            <a:r>
              <a:rPr lang="en-US" sz="1800" b="1">
                <a:solidFill>
                  <a:schemeClr val="dk1"/>
                </a:solidFill>
              </a:rPr>
              <a:t>Reward</a:t>
            </a:r>
            <a:endParaRPr sz="1800" b="1">
              <a:solidFill>
                <a:schemeClr val="dk1"/>
              </a:solidFill>
            </a:endParaRPr>
          </a:p>
          <a:p>
            <a:pPr marL="457200" lvl="0" indent="-342900" algn="l" rtl="0">
              <a:lnSpc>
                <a:spcPct val="115000"/>
              </a:lnSpc>
              <a:spcBef>
                <a:spcPts val="1200"/>
              </a:spcBef>
              <a:spcAft>
                <a:spcPts val="0"/>
              </a:spcAft>
              <a:buClr>
                <a:schemeClr val="dk1"/>
              </a:buClr>
              <a:buSzPts val="1800"/>
              <a:buChar char="●"/>
            </a:pPr>
            <a:r>
              <a:rPr lang="en-US" sz="1800">
                <a:solidFill>
                  <a:schemeClr val="dk1"/>
                </a:solidFill>
              </a:rPr>
              <a:t>a scalar feedback signal given by the environment to the agent after each action, indicating the immediate desirability of that action and serving as the primary driver for learning the optimal behavior policy</a:t>
            </a:r>
            <a:endParaRPr sz="1800" b="1">
              <a:solidFill>
                <a:schemeClr val="dk1"/>
              </a:solidFill>
            </a:endParaRPr>
          </a:p>
          <a:p>
            <a:pPr marL="457200" lvl="0" indent="0" algn="l" rtl="0">
              <a:lnSpc>
                <a:spcPct val="115000"/>
              </a:lnSpc>
              <a:spcBef>
                <a:spcPts val="0"/>
              </a:spcBef>
              <a:spcAft>
                <a:spcPts val="0"/>
              </a:spcAft>
              <a:buNone/>
            </a:pPr>
            <a:endParaRPr sz="1800">
              <a:solidFill>
                <a:schemeClr val="dk1"/>
              </a:solidFill>
            </a:endParaRPr>
          </a:p>
          <a:p>
            <a:pPr marL="0" lvl="0" indent="0" algn="l" rtl="0">
              <a:lnSpc>
                <a:spcPct val="115000"/>
              </a:lnSpc>
              <a:spcBef>
                <a:spcPts val="0"/>
              </a:spcBef>
              <a:spcAft>
                <a:spcPts val="0"/>
              </a:spcAft>
              <a:buNone/>
            </a:pPr>
            <a:endParaRPr sz="1700">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2125</Words>
  <Application>Microsoft Office PowerPoint</Application>
  <PresentationFormat>Widescreen</PresentationFormat>
  <Paragraphs>170</Paragraphs>
  <Slides>19</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Aptos Display</vt:lpstr>
      <vt:lpstr>Arial</vt:lpstr>
      <vt:lpstr>Libre Franklin</vt:lpstr>
      <vt:lpstr>Office Theme</vt:lpstr>
      <vt:lpstr>PowerPoint Presentation</vt:lpstr>
      <vt:lpstr>Large Language Models Introduction</vt:lpstr>
      <vt:lpstr>LLM</vt:lpstr>
      <vt:lpstr>Challenges of LLM</vt:lpstr>
      <vt:lpstr>Fundamentals</vt:lpstr>
      <vt:lpstr>Fundamentals</vt:lpstr>
      <vt:lpstr>Fundamentals</vt:lpstr>
      <vt:lpstr>Fundamentals</vt:lpstr>
      <vt:lpstr>Multi-arm Bandit Fundamentals</vt:lpstr>
      <vt:lpstr>Can AI Expand Human Minds</vt:lpstr>
      <vt:lpstr>Language Models Wrestle with Gaps in Understanding</vt:lpstr>
      <vt:lpstr>Strategies for Making LLMs More Reliable</vt:lpstr>
      <vt:lpstr>Not Every AI Problem Is a Data Problem</vt:lpstr>
      <vt:lpstr>Intentional Scaling</vt:lpstr>
      <vt:lpstr>Iterative Self-Checking LLMs with Constraint Programming for Robust TSP Optimization</vt:lpstr>
      <vt:lpstr>Background</vt:lpstr>
      <vt:lpstr>A Hybrid LLM + CP Framework</vt:lpstr>
      <vt:lpstr>Proposed Methodology</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Bharat Bhargava</dc:creator>
  <cp:lastModifiedBy>Bharat Bhargava</cp:lastModifiedBy>
  <cp:revision>1</cp:revision>
  <dcterms:created xsi:type="dcterms:W3CDTF">2025-10-05T19:54:20Z</dcterms:created>
  <dcterms:modified xsi:type="dcterms:W3CDTF">2025-10-05T19:55:45Z</dcterms:modified>
</cp:coreProperties>
</file>